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5"/>
    <p:restoredTop sz="94661"/>
  </p:normalViewPr>
  <p:slideViewPr>
    <p:cSldViewPr snapToGrid="0" snapToObjects="1" showGuides="1">
      <p:cViewPr varScale="1">
        <p:scale>
          <a:sx n="100" d="100"/>
          <a:sy n="100" d="100"/>
        </p:scale>
        <p:origin x="160" y="7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217DDED-2EBA-E44C-A2AE-24EF32C809C8}" type="datetimeFigureOut">
              <a:rPr lang="en-US" smtClean="0"/>
              <a:t>4/27/20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D4205F-2675-4946-9052-491CF8091A6E}" type="slidenum">
              <a:rPr lang="en-US" smtClean="0"/>
              <a:t>‹#›</a:t>
            </a:fld>
            <a:endParaRPr lang="en-US"/>
          </a:p>
        </p:txBody>
      </p:sp>
    </p:spTree>
    <p:extLst>
      <p:ext uri="{BB962C8B-B14F-4D97-AF65-F5344CB8AC3E}">
        <p14:creationId xmlns:p14="http://schemas.microsoft.com/office/powerpoint/2010/main" val="62520226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17DDED-2EBA-E44C-A2AE-24EF32C809C8}" type="datetimeFigureOut">
              <a:rPr lang="en-US" smtClean="0"/>
              <a:t>4/27/20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4205F-2675-4946-9052-491CF8091A6E}" type="slidenum">
              <a:rPr lang="en-US" smtClean="0"/>
              <a:t>‹#›</a:t>
            </a:fld>
            <a:endParaRPr lang="en-US"/>
          </a:p>
        </p:txBody>
      </p:sp>
    </p:spTree>
    <p:extLst>
      <p:ext uri="{BB962C8B-B14F-4D97-AF65-F5344CB8AC3E}">
        <p14:creationId xmlns:p14="http://schemas.microsoft.com/office/powerpoint/2010/main" val="1020116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17DDED-2EBA-E44C-A2AE-24EF32C809C8}" type="datetimeFigureOut">
              <a:rPr lang="en-US" smtClean="0"/>
              <a:t>4/27/20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4205F-2675-4946-9052-491CF8091A6E}" type="slidenum">
              <a:rPr lang="en-US" smtClean="0"/>
              <a:t>‹#›</a:t>
            </a:fld>
            <a:endParaRPr lang="en-US"/>
          </a:p>
        </p:txBody>
      </p:sp>
    </p:spTree>
    <p:extLst>
      <p:ext uri="{BB962C8B-B14F-4D97-AF65-F5344CB8AC3E}">
        <p14:creationId xmlns:p14="http://schemas.microsoft.com/office/powerpoint/2010/main" val="1945558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17DDED-2EBA-E44C-A2AE-24EF32C809C8}" type="datetimeFigureOut">
              <a:rPr lang="en-US" smtClean="0"/>
              <a:t>4/27/20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D4205F-2675-4946-9052-491CF8091A6E}" type="slidenum">
              <a:rPr lang="en-US" smtClean="0"/>
              <a:t>‹#›</a:t>
            </a:fld>
            <a:endParaRPr lang="en-US"/>
          </a:p>
        </p:txBody>
      </p:sp>
    </p:spTree>
    <p:extLst>
      <p:ext uri="{BB962C8B-B14F-4D97-AF65-F5344CB8AC3E}">
        <p14:creationId xmlns:p14="http://schemas.microsoft.com/office/powerpoint/2010/main" val="2706037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217DDED-2EBA-E44C-A2AE-24EF32C809C8}" type="datetimeFigureOut">
              <a:rPr lang="en-US" smtClean="0"/>
              <a:t>4/27/20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D4205F-2675-4946-9052-491CF8091A6E}" type="slidenum">
              <a:rPr lang="en-US" smtClean="0"/>
              <a:t>‹#›</a:t>
            </a:fld>
            <a:endParaRPr lang="en-US"/>
          </a:p>
        </p:txBody>
      </p:sp>
    </p:spTree>
    <p:extLst>
      <p:ext uri="{BB962C8B-B14F-4D97-AF65-F5344CB8AC3E}">
        <p14:creationId xmlns:p14="http://schemas.microsoft.com/office/powerpoint/2010/main" val="190709752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1217DDED-2EBA-E44C-A2AE-24EF32C809C8}" type="datetimeFigureOut">
              <a:rPr lang="en-US" smtClean="0"/>
              <a:t>4/27/20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8D4205F-2675-4946-9052-491CF8091A6E}" type="slidenum">
              <a:rPr lang="en-US" smtClean="0"/>
              <a:t>‹#›</a:t>
            </a:fld>
            <a:endParaRPr lang="en-US"/>
          </a:p>
        </p:txBody>
      </p:sp>
    </p:spTree>
    <p:extLst>
      <p:ext uri="{BB962C8B-B14F-4D97-AF65-F5344CB8AC3E}">
        <p14:creationId xmlns:p14="http://schemas.microsoft.com/office/powerpoint/2010/main" val="2632715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1217DDED-2EBA-E44C-A2AE-24EF32C809C8}" type="datetimeFigureOut">
              <a:rPr lang="en-US" smtClean="0"/>
              <a:t>4/27/20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D4205F-2675-4946-9052-491CF8091A6E}"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43616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17DDED-2EBA-E44C-A2AE-24EF32C809C8}" type="datetimeFigureOut">
              <a:rPr lang="en-US" smtClean="0"/>
              <a:t>4/27/20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D4205F-2675-4946-9052-491CF8091A6E}" type="slidenum">
              <a:rPr lang="en-US" smtClean="0"/>
              <a:t>‹#›</a:t>
            </a:fld>
            <a:endParaRPr lang="en-US"/>
          </a:p>
        </p:txBody>
      </p:sp>
    </p:spTree>
    <p:extLst>
      <p:ext uri="{BB962C8B-B14F-4D97-AF65-F5344CB8AC3E}">
        <p14:creationId xmlns:p14="http://schemas.microsoft.com/office/powerpoint/2010/main" val="2389264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17DDED-2EBA-E44C-A2AE-24EF32C809C8}" type="datetimeFigureOut">
              <a:rPr lang="en-US" smtClean="0"/>
              <a:t>4/27/20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D4205F-2675-4946-9052-491CF8091A6E}" type="slidenum">
              <a:rPr lang="en-US" smtClean="0"/>
              <a:t>‹#›</a:t>
            </a:fld>
            <a:endParaRPr lang="en-US"/>
          </a:p>
        </p:txBody>
      </p:sp>
    </p:spTree>
    <p:extLst>
      <p:ext uri="{BB962C8B-B14F-4D97-AF65-F5344CB8AC3E}">
        <p14:creationId xmlns:p14="http://schemas.microsoft.com/office/powerpoint/2010/main" val="292935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17DDED-2EBA-E44C-A2AE-24EF32C809C8}" type="datetimeFigureOut">
              <a:rPr lang="en-US" smtClean="0"/>
              <a:t>4/27/20</a:t>
            </a:fld>
            <a:endParaRPr lang="en-US"/>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a:p>
        </p:txBody>
      </p:sp>
      <p:sp>
        <p:nvSpPr>
          <p:cNvPr id="7" name="Slide Number Placeholder 6"/>
          <p:cNvSpPr>
            <a:spLocks noGrp="1"/>
          </p:cNvSpPr>
          <p:nvPr>
            <p:ph type="sldNum" sz="quarter" idx="12"/>
          </p:nvPr>
        </p:nvSpPr>
        <p:spPr/>
        <p:txBody>
          <a:bodyPr/>
          <a:lstStyle/>
          <a:p>
            <a:fld id="{B8D4205F-2675-4946-9052-491CF8091A6E}" type="slidenum">
              <a:rPr lang="en-US" smtClean="0"/>
              <a:t>‹#›</a:t>
            </a:fld>
            <a:endParaRPr lang="en-US"/>
          </a:p>
        </p:txBody>
      </p:sp>
    </p:spTree>
    <p:extLst>
      <p:ext uri="{BB962C8B-B14F-4D97-AF65-F5344CB8AC3E}">
        <p14:creationId xmlns:p14="http://schemas.microsoft.com/office/powerpoint/2010/main" val="1449322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1217DDED-2EBA-E44C-A2AE-24EF32C809C8}" type="datetimeFigureOut">
              <a:rPr lang="en-US" smtClean="0"/>
              <a:t>4/27/20</a:t>
            </a:fld>
            <a:endParaRPr lang="en-US"/>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a:p>
        </p:txBody>
      </p:sp>
      <p:sp>
        <p:nvSpPr>
          <p:cNvPr id="7" name="Slide Number Placeholder 6"/>
          <p:cNvSpPr>
            <a:spLocks noGrp="1"/>
          </p:cNvSpPr>
          <p:nvPr>
            <p:ph type="sldNum" sz="quarter" idx="12"/>
          </p:nvPr>
        </p:nvSpPr>
        <p:spPr/>
        <p:txBody>
          <a:bodyPr/>
          <a:lstStyle/>
          <a:p>
            <a:fld id="{B8D4205F-2675-4946-9052-491CF8091A6E}" type="slidenum">
              <a:rPr lang="en-US" smtClean="0"/>
              <a:t>‹#›</a:t>
            </a:fld>
            <a:endParaRPr lang="en-US"/>
          </a:p>
        </p:txBody>
      </p:sp>
    </p:spTree>
    <p:extLst>
      <p:ext uri="{BB962C8B-B14F-4D97-AF65-F5344CB8AC3E}">
        <p14:creationId xmlns:p14="http://schemas.microsoft.com/office/powerpoint/2010/main" val="885580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217DDED-2EBA-E44C-A2AE-24EF32C809C8}" type="datetimeFigureOut">
              <a:rPr lang="en-US" smtClean="0"/>
              <a:t>4/27/20</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B8D4205F-2675-4946-9052-491CF8091A6E}" type="slidenum">
              <a:rPr lang="en-US" smtClean="0"/>
              <a:t>‹#›</a:t>
            </a:fld>
            <a:endParaRPr lang="en-US"/>
          </a:p>
        </p:txBody>
      </p:sp>
    </p:spTree>
    <p:extLst>
      <p:ext uri="{BB962C8B-B14F-4D97-AF65-F5344CB8AC3E}">
        <p14:creationId xmlns:p14="http://schemas.microsoft.com/office/powerpoint/2010/main" val="25741938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www2.gahtc.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ocr.org.uk/Images/208299-african-kingdoms-ebook-.pdf" TargetMode="External"/><Relationship Id="rId2" Type="http://schemas.openxmlformats.org/officeDocument/2006/relationships/hyperlink" Target="https://www.sahistory.org.za/sites/default/files/archive-files3/nehemia_levtzion_ancient_ghana_and_malibook4you.pdf" TargetMode="External"/><Relationship Id="rId1" Type="http://schemas.openxmlformats.org/officeDocument/2006/relationships/slideLayout" Target="../slideLayouts/slideLayout2.xml"/><Relationship Id="rId4" Type="http://schemas.openxmlformats.org/officeDocument/2006/relationships/hyperlink" Target="https://wmpeople.wm.edu/asset/index/gamcea/ancientmali"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hssp.ucdavis.edu/programs/soe-4-mali-final.pdf" TargetMode="External"/><Relationship Id="rId2" Type="http://schemas.openxmlformats.org/officeDocument/2006/relationships/hyperlink" Target="http://international.loc.gov/intldl/malihtml/islam.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sites.google.com/site/medievalsitesofencounter/mali/west-african-and-north-africanarab-perspectives-on-mali"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RKVC5PpTTDQ" TargetMode="External"/><Relationship Id="rId7" Type="http://schemas.openxmlformats.org/officeDocument/2006/relationships/image" Target="../media/image2.png"/><Relationship Id="rId2" Type="http://schemas.openxmlformats.org/officeDocument/2006/relationships/hyperlink" Target="https://orias.berkeley.edu/sundiata" TargetMode="External"/><Relationship Id="rId1" Type="http://schemas.openxmlformats.org/officeDocument/2006/relationships/slideLayout" Target="../slideLayouts/slideLayout2.xml"/><Relationship Id="rId6" Type="http://schemas.openxmlformats.org/officeDocument/2006/relationships/hyperlink" Target="http://www.goethe.de/ins/za/prj/wom/osm/en9606618.htm" TargetMode="External"/><Relationship Id="rId5" Type="http://schemas.openxmlformats.org/officeDocument/2006/relationships/hyperlink" Target="http://www.growingintomusic.co.uk/mali-and-guinea-music-of/films-of-growing-into-music.html" TargetMode="External"/><Relationship Id="rId4" Type="http://schemas.openxmlformats.org/officeDocument/2006/relationships/hyperlink" Target="http://www.growingintomusic.co.uk/mali-and-guinea-music-o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orias.berkeley.edu/sites/default/files/sundiatascript.pdf" TargetMode="External"/><Relationship Id="rId2" Type="http://schemas.openxmlformats.org/officeDocument/2006/relationships/hyperlink" Target="https://youtu.be/oQP4gM5Na54"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youtube.com/watch?v=yOS78ul1_rA" TargetMode="External"/><Relationship Id="rId4" Type="http://schemas.openxmlformats.org/officeDocument/2006/relationships/hyperlink" Target="https://www.scarsdaleschools.k12.ny.us/cms/lib5/NY01001205/Centricity/Domain/202/Sundiata.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E0E5F-5736-714A-BE12-750F52D5A186}"/>
              </a:ext>
            </a:extLst>
          </p:cNvPr>
          <p:cNvSpPr>
            <a:spLocks noGrp="1"/>
          </p:cNvSpPr>
          <p:nvPr>
            <p:ph type="ctrTitle"/>
          </p:nvPr>
        </p:nvSpPr>
        <p:spPr/>
        <p:txBody>
          <a:bodyPr/>
          <a:lstStyle/>
          <a:p>
            <a:r>
              <a:rPr lang="en-US" dirty="0"/>
              <a:t>Resources for teaching Mali, c.1235-1435</a:t>
            </a:r>
          </a:p>
        </p:txBody>
      </p:sp>
    </p:spTree>
    <p:extLst>
      <p:ext uri="{BB962C8B-B14F-4D97-AF65-F5344CB8AC3E}">
        <p14:creationId xmlns:p14="http://schemas.microsoft.com/office/powerpoint/2010/main" val="1123887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E9563-A081-0247-ACBB-1845F0BB23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45B8C09-F1E8-AC4E-9A8D-DC41275AE94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48689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BBFD5-0C1F-D14F-9BCE-0E756392F45B}"/>
              </a:ext>
            </a:extLst>
          </p:cNvPr>
          <p:cNvSpPr>
            <a:spLocks noGrp="1"/>
          </p:cNvSpPr>
          <p:nvPr>
            <p:ph type="title"/>
          </p:nvPr>
        </p:nvSpPr>
        <p:spPr/>
        <p:txBody>
          <a:bodyPr/>
          <a:lstStyle/>
          <a:p>
            <a:r>
              <a:rPr lang="en-US" dirty="0"/>
              <a:t>Architecture</a:t>
            </a:r>
          </a:p>
        </p:txBody>
      </p:sp>
      <p:sp>
        <p:nvSpPr>
          <p:cNvPr id="3" name="Text Placeholder 2">
            <a:extLst>
              <a:ext uri="{FF2B5EF4-FFF2-40B4-BE49-F238E27FC236}">
                <a16:creationId xmlns:a16="http://schemas.microsoft.com/office/drawing/2014/main" id="{5E76C50F-F910-3C4C-9F18-9E3D5B1ADD2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30503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DBC97-3E8A-E84D-B51D-C3A00420FE15}"/>
              </a:ext>
            </a:extLst>
          </p:cNvPr>
          <p:cNvSpPr>
            <a:spLocks noGrp="1"/>
          </p:cNvSpPr>
          <p:nvPr>
            <p:ph type="title"/>
          </p:nvPr>
        </p:nvSpPr>
        <p:spPr/>
        <p:txBody>
          <a:bodyPr/>
          <a:lstStyle/>
          <a:p>
            <a:r>
              <a:rPr lang="en-US" dirty="0"/>
              <a:t>Resources for teaching with architecture</a:t>
            </a:r>
          </a:p>
        </p:txBody>
      </p:sp>
      <p:sp>
        <p:nvSpPr>
          <p:cNvPr id="3" name="Content Placeholder 2">
            <a:extLst>
              <a:ext uri="{FF2B5EF4-FFF2-40B4-BE49-F238E27FC236}">
                <a16:creationId xmlns:a16="http://schemas.microsoft.com/office/drawing/2014/main" id="{0D405B46-F262-2E46-A3C3-3612D51173BD}"/>
              </a:ext>
            </a:extLst>
          </p:cNvPr>
          <p:cNvSpPr>
            <a:spLocks noGrp="1"/>
          </p:cNvSpPr>
          <p:nvPr>
            <p:ph idx="1"/>
          </p:nvPr>
        </p:nvSpPr>
        <p:spPr/>
        <p:txBody>
          <a:bodyPr/>
          <a:lstStyle/>
          <a:p>
            <a:r>
              <a:rPr lang="en-US" dirty="0"/>
              <a:t>Most of the material recommended comes from the Global Architectural History Teaching Collaborative (GAHTC), </a:t>
            </a:r>
            <a:r>
              <a:rPr lang="en-US" u="sng" dirty="0">
                <a:hlinkClick r:id="rId2"/>
              </a:rPr>
              <a:t>https://www2.gahtc.org/</a:t>
            </a:r>
            <a:r>
              <a:rPr lang="en-US" dirty="0"/>
              <a:t>, which makes teaching modules available for free to instructors.  You must register.</a:t>
            </a:r>
          </a:p>
          <a:p>
            <a:endParaRPr lang="en-US" dirty="0"/>
          </a:p>
        </p:txBody>
      </p:sp>
    </p:spTree>
    <p:extLst>
      <p:ext uri="{BB962C8B-B14F-4D97-AF65-F5344CB8AC3E}">
        <p14:creationId xmlns:p14="http://schemas.microsoft.com/office/powerpoint/2010/main" val="809544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2DF30-4C08-B246-BA5A-5B32FC1B005B}"/>
              </a:ext>
            </a:extLst>
          </p:cNvPr>
          <p:cNvSpPr>
            <a:spLocks noGrp="1"/>
          </p:cNvSpPr>
          <p:nvPr>
            <p:ph type="title"/>
          </p:nvPr>
        </p:nvSpPr>
        <p:spPr/>
        <p:txBody>
          <a:bodyPr/>
          <a:lstStyle/>
          <a:p>
            <a:r>
              <a:rPr lang="en-US" dirty="0"/>
              <a:t>Classroom materials</a:t>
            </a:r>
          </a:p>
        </p:txBody>
      </p:sp>
      <p:sp>
        <p:nvSpPr>
          <p:cNvPr id="3" name="Content Placeholder 2">
            <a:extLst>
              <a:ext uri="{FF2B5EF4-FFF2-40B4-BE49-F238E27FC236}">
                <a16:creationId xmlns:a16="http://schemas.microsoft.com/office/drawing/2014/main" id="{ED698BC4-6D19-904F-9F78-36103B4FBF22}"/>
              </a:ext>
            </a:extLst>
          </p:cNvPr>
          <p:cNvSpPr>
            <a:spLocks noGrp="1"/>
          </p:cNvSpPr>
          <p:nvPr>
            <p:ph idx="1"/>
          </p:nvPr>
        </p:nvSpPr>
        <p:spPr/>
        <p:txBody>
          <a:bodyPr/>
          <a:lstStyle/>
          <a:p>
            <a:r>
              <a:rPr lang="en-US" dirty="0"/>
              <a:t>See attached </a:t>
            </a:r>
            <a:r>
              <a:rPr lang="en-US" dirty="0" err="1"/>
              <a:t>powerpoint</a:t>
            </a:r>
            <a:r>
              <a:rPr lang="en-US" dirty="0"/>
              <a:t>: </a:t>
            </a:r>
            <a:r>
              <a:rPr lang="en-US" dirty="0" err="1"/>
              <a:t>ArchitectureMali.pptx</a:t>
            </a:r>
            <a:endParaRPr lang="en-US" dirty="0"/>
          </a:p>
        </p:txBody>
      </p:sp>
    </p:spTree>
    <p:extLst>
      <p:ext uri="{BB962C8B-B14F-4D97-AF65-F5344CB8AC3E}">
        <p14:creationId xmlns:p14="http://schemas.microsoft.com/office/powerpoint/2010/main" val="3797141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583C-915D-A547-BA16-A402E158ECDC}"/>
              </a:ext>
            </a:extLst>
          </p:cNvPr>
          <p:cNvSpPr>
            <a:spLocks noGrp="1"/>
          </p:cNvSpPr>
          <p:nvPr>
            <p:ph type="title"/>
          </p:nvPr>
        </p:nvSpPr>
        <p:spPr>
          <a:xfrm>
            <a:off x="2231136" y="432129"/>
            <a:ext cx="7729728" cy="1188720"/>
          </a:xfrm>
        </p:spPr>
        <p:txBody>
          <a:bodyPr/>
          <a:lstStyle/>
          <a:p>
            <a:r>
              <a:rPr lang="en-US" dirty="0"/>
              <a:t>Enquiry</a:t>
            </a:r>
          </a:p>
        </p:txBody>
      </p:sp>
      <p:sp>
        <p:nvSpPr>
          <p:cNvPr id="3" name="Content Placeholder 2">
            <a:extLst>
              <a:ext uri="{FF2B5EF4-FFF2-40B4-BE49-F238E27FC236}">
                <a16:creationId xmlns:a16="http://schemas.microsoft.com/office/drawing/2014/main" id="{CBC54915-5D6F-374E-B108-49F474462327}"/>
              </a:ext>
            </a:extLst>
          </p:cNvPr>
          <p:cNvSpPr>
            <a:spLocks noGrp="1"/>
          </p:cNvSpPr>
          <p:nvPr>
            <p:ph idx="1"/>
          </p:nvPr>
        </p:nvSpPr>
        <p:spPr>
          <a:xfrm>
            <a:off x="773723" y="1979525"/>
            <a:ext cx="10359851" cy="4642339"/>
          </a:xfrm>
        </p:spPr>
        <p:txBody>
          <a:bodyPr>
            <a:normAutofit lnSpcReduction="10000"/>
          </a:bodyPr>
          <a:lstStyle/>
          <a:p>
            <a:r>
              <a:rPr lang="en-US" sz="2400" dirty="0"/>
              <a:t>Enquiry: How can we describe state and society in Mali, c.1235-1435, based on the evidence available to us?</a:t>
            </a:r>
          </a:p>
          <a:p>
            <a:pPr marL="0" indent="0">
              <a:buNone/>
            </a:pPr>
            <a:endParaRPr lang="en-US" sz="2400" dirty="0"/>
          </a:p>
          <a:p>
            <a:r>
              <a:rPr lang="en-US" sz="2400" dirty="0"/>
              <a:t>Method: We’re going to try to use a variety of evidence, including music, architecture, and written sources.</a:t>
            </a:r>
          </a:p>
          <a:p>
            <a:endParaRPr lang="en-US" sz="2400" dirty="0"/>
          </a:p>
          <a:p>
            <a:r>
              <a:rPr lang="en-US" sz="2400" dirty="0"/>
              <a:t>Explanation: This packet of materials is designed to give the teacher a wide variety of options for teaching the history and society of ‘medieval’ Mali.  Depending how much time you have, you may choose any of several different pathways.  Each section includes some free readings or other materials for teachers to build their </a:t>
            </a:r>
            <a:r>
              <a:rPr lang="en-US" dirty="0"/>
              <a:t>k</a:t>
            </a:r>
            <a:r>
              <a:rPr lang="en-US" sz="2400" dirty="0"/>
              <a:t>nowledge or select sections for students, as well as some potential resources for use in class.</a:t>
            </a:r>
          </a:p>
        </p:txBody>
      </p:sp>
    </p:spTree>
    <p:extLst>
      <p:ext uri="{BB962C8B-B14F-4D97-AF65-F5344CB8AC3E}">
        <p14:creationId xmlns:p14="http://schemas.microsoft.com/office/powerpoint/2010/main" val="3738286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01801-D1A1-9649-85DE-48CC7FFC0432}"/>
              </a:ext>
            </a:extLst>
          </p:cNvPr>
          <p:cNvSpPr>
            <a:spLocks noGrp="1"/>
          </p:cNvSpPr>
          <p:nvPr>
            <p:ph type="title"/>
          </p:nvPr>
        </p:nvSpPr>
        <p:spPr/>
        <p:txBody>
          <a:bodyPr/>
          <a:lstStyle/>
          <a:p>
            <a:r>
              <a:rPr lang="en-US" dirty="0"/>
              <a:t>Written Sources</a:t>
            </a:r>
          </a:p>
        </p:txBody>
      </p:sp>
      <p:sp>
        <p:nvSpPr>
          <p:cNvPr id="3" name="Text Placeholder 2">
            <a:extLst>
              <a:ext uri="{FF2B5EF4-FFF2-40B4-BE49-F238E27FC236}">
                <a16:creationId xmlns:a16="http://schemas.microsoft.com/office/drawing/2014/main" id="{D645727D-FDE1-564B-87E9-10A7D2EA85B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53998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0D3EF-6CEE-A54A-BD98-6414FD72604D}"/>
              </a:ext>
            </a:extLst>
          </p:cNvPr>
          <p:cNvSpPr>
            <a:spLocks noGrp="1"/>
          </p:cNvSpPr>
          <p:nvPr>
            <p:ph type="title"/>
          </p:nvPr>
        </p:nvSpPr>
        <p:spPr/>
        <p:txBody>
          <a:bodyPr/>
          <a:lstStyle/>
          <a:p>
            <a:r>
              <a:rPr lang="en-US" dirty="0"/>
              <a:t>Background resources</a:t>
            </a:r>
          </a:p>
        </p:txBody>
      </p:sp>
      <p:sp>
        <p:nvSpPr>
          <p:cNvPr id="3" name="Content Placeholder 2">
            <a:extLst>
              <a:ext uri="{FF2B5EF4-FFF2-40B4-BE49-F238E27FC236}">
                <a16:creationId xmlns:a16="http://schemas.microsoft.com/office/drawing/2014/main" id="{06B7DB01-68FB-4D45-A5C6-4F8C659BE005}"/>
              </a:ext>
            </a:extLst>
          </p:cNvPr>
          <p:cNvSpPr>
            <a:spLocks noGrp="1"/>
          </p:cNvSpPr>
          <p:nvPr>
            <p:ph idx="1"/>
          </p:nvPr>
        </p:nvSpPr>
        <p:spPr/>
        <p:txBody>
          <a:bodyPr/>
          <a:lstStyle/>
          <a:p>
            <a:pPr lvl="0"/>
            <a:r>
              <a:rPr lang="en-US" dirty="0" err="1"/>
              <a:t>Nehemia</a:t>
            </a:r>
            <a:r>
              <a:rPr lang="en-US" dirty="0"/>
              <a:t> </a:t>
            </a:r>
            <a:r>
              <a:rPr lang="en-US" dirty="0" err="1"/>
              <a:t>Levtzion</a:t>
            </a:r>
            <a:r>
              <a:rPr lang="en-US" dirty="0"/>
              <a:t>, </a:t>
            </a:r>
            <a:r>
              <a:rPr lang="en-US" i="1" dirty="0"/>
              <a:t>Ancient Ghana and Mali</a:t>
            </a:r>
            <a:r>
              <a:rPr lang="en-US" dirty="0"/>
              <a:t>, New York and London: Africana Publishing, 1973, </a:t>
            </a:r>
            <a:r>
              <a:rPr lang="en-US" u="sng" dirty="0">
                <a:hlinkClick r:id="rId2"/>
              </a:rPr>
              <a:t>https://www.sahistory.org.za/sites/default/files/archive-files3/nehemia_levtzion_ancient_ghana_and_malibook4you.pdf</a:t>
            </a:r>
            <a:r>
              <a:rPr lang="en-US" dirty="0"/>
              <a:t> .</a:t>
            </a:r>
          </a:p>
          <a:p>
            <a:pPr lvl="0"/>
            <a:r>
              <a:rPr lang="en-US" dirty="0"/>
              <a:t>Toby Green, </a:t>
            </a:r>
            <a:r>
              <a:rPr lang="en-US" i="1" dirty="0"/>
              <a:t>History A, African Kingdoms: A guide to the Kingdoms of Songhay, Benin, Oyo and </a:t>
            </a:r>
            <a:r>
              <a:rPr lang="en-US" i="1" dirty="0" err="1"/>
              <a:t>Dahomey</a:t>
            </a:r>
            <a:r>
              <a:rPr lang="en-US" dirty="0"/>
              <a:t>, c.1400-c.1800, </a:t>
            </a:r>
            <a:r>
              <a:rPr lang="en-US" u="sng" dirty="0">
                <a:hlinkClick r:id="rId3"/>
              </a:rPr>
              <a:t>https://www.ocr.org.uk/Images/208299-african-kingdoms-ebook-.pdf</a:t>
            </a:r>
            <a:r>
              <a:rPr lang="en-US" dirty="0"/>
              <a:t> .</a:t>
            </a:r>
          </a:p>
          <a:p>
            <a:pPr lvl="0"/>
            <a:r>
              <a:rPr lang="en-US" i="1" dirty="0"/>
              <a:t>The Ancient Civilization of Mali</a:t>
            </a:r>
            <a:r>
              <a:rPr lang="en-US" dirty="0"/>
              <a:t>, A Teaching Unit for PK-6 Students,  </a:t>
            </a:r>
            <a:r>
              <a:rPr lang="en-US" u="sng" dirty="0">
                <a:hlinkClick r:id="rId4"/>
              </a:rPr>
              <a:t>https://wmpeople.wm.edu/asset/index/gamcea/ancientmali</a:t>
            </a:r>
            <a:r>
              <a:rPr lang="en-US" dirty="0"/>
              <a:t> .</a:t>
            </a:r>
          </a:p>
          <a:p>
            <a:endParaRPr lang="en-US" dirty="0"/>
          </a:p>
        </p:txBody>
      </p:sp>
    </p:spTree>
    <p:extLst>
      <p:ext uri="{BB962C8B-B14F-4D97-AF65-F5344CB8AC3E}">
        <p14:creationId xmlns:p14="http://schemas.microsoft.com/office/powerpoint/2010/main" val="1797721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B6E69-190F-A94B-89D3-DA4DAF07D4DB}"/>
              </a:ext>
            </a:extLst>
          </p:cNvPr>
          <p:cNvSpPr>
            <a:spLocks noGrp="1"/>
          </p:cNvSpPr>
          <p:nvPr>
            <p:ph type="title"/>
          </p:nvPr>
        </p:nvSpPr>
        <p:spPr/>
        <p:txBody>
          <a:bodyPr/>
          <a:lstStyle/>
          <a:p>
            <a:r>
              <a:rPr lang="en-US" dirty="0"/>
              <a:t>Resources for using written sources</a:t>
            </a:r>
          </a:p>
        </p:txBody>
      </p:sp>
      <p:sp>
        <p:nvSpPr>
          <p:cNvPr id="3" name="Content Placeholder 2">
            <a:extLst>
              <a:ext uri="{FF2B5EF4-FFF2-40B4-BE49-F238E27FC236}">
                <a16:creationId xmlns:a16="http://schemas.microsoft.com/office/drawing/2014/main" id="{6A2464ED-5A37-B24B-AD63-C8DF1B8116FA}"/>
              </a:ext>
            </a:extLst>
          </p:cNvPr>
          <p:cNvSpPr>
            <a:spLocks noGrp="1"/>
          </p:cNvSpPr>
          <p:nvPr>
            <p:ph idx="1"/>
          </p:nvPr>
        </p:nvSpPr>
        <p:spPr/>
        <p:txBody>
          <a:bodyPr/>
          <a:lstStyle/>
          <a:p>
            <a:r>
              <a:rPr lang="en-US" dirty="0"/>
              <a:t>Begin with Toby Green’s presentation West </a:t>
            </a:r>
            <a:r>
              <a:rPr lang="en-US" dirty="0" err="1"/>
              <a:t>Afrian</a:t>
            </a:r>
            <a:r>
              <a:rPr lang="en-US" dirty="0"/>
              <a:t> History Before 1600 Mali </a:t>
            </a:r>
            <a:r>
              <a:rPr lang="en-US" dirty="0" err="1"/>
              <a:t>Empire.pptx</a:t>
            </a:r>
            <a:r>
              <a:rPr lang="en-US" dirty="0"/>
              <a:t>.</a:t>
            </a:r>
          </a:p>
          <a:p>
            <a:r>
              <a:rPr lang="en-US" dirty="0"/>
              <a:t>Library of Congress, “Islamic Manuscripts from Mali: Timbuktu – an Islamic Cultural Center.  </a:t>
            </a:r>
            <a:r>
              <a:rPr lang="en-US" u="sng" dirty="0">
                <a:hlinkClick r:id="rId2"/>
              </a:rPr>
              <a:t>http://international.loc.gov/intldl/malihtml/islam.html</a:t>
            </a:r>
            <a:r>
              <a:rPr lang="en-US" dirty="0"/>
              <a:t> .</a:t>
            </a:r>
          </a:p>
          <a:p>
            <a:r>
              <a:rPr lang="en-US" dirty="0"/>
              <a:t>Sites of Encounter in the Medieval World Lesson #4: Mali, California History Social Science Project, </a:t>
            </a:r>
            <a:r>
              <a:rPr lang="en-US" u="sng" dirty="0">
                <a:hlinkClick r:id="rId3"/>
              </a:rPr>
              <a:t>https://chssp.ucdavis.edu/programs/soe-4-mali-final.pdf</a:t>
            </a:r>
            <a:r>
              <a:rPr lang="en-US" dirty="0"/>
              <a:t>. </a:t>
            </a:r>
          </a:p>
          <a:p>
            <a:endParaRPr lang="en-US" dirty="0"/>
          </a:p>
        </p:txBody>
      </p:sp>
    </p:spTree>
    <p:extLst>
      <p:ext uri="{BB962C8B-B14F-4D97-AF65-F5344CB8AC3E}">
        <p14:creationId xmlns:p14="http://schemas.microsoft.com/office/powerpoint/2010/main" val="3530868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71CA4-393A-0E45-8C61-2B7CFC3A4129}"/>
              </a:ext>
            </a:extLst>
          </p:cNvPr>
          <p:cNvSpPr>
            <a:spLocks noGrp="1"/>
          </p:cNvSpPr>
          <p:nvPr>
            <p:ph type="title"/>
          </p:nvPr>
        </p:nvSpPr>
        <p:spPr/>
        <p:txBody>
          <a:bodyPr/>
          <a:lstStyle/>
          <a:p>
            <a:r>
              <a:rPr lang="en-US" dirty="0"/>
              <a:t>Classroom materials</a:t>
            </a:r>
          </a:p>
        </p:txBody>
      </p:sp>
      <p:sp>
        <p:nvSpPr>
          <p:cNvPr id="3" name="Content Placeholder 2">
            <a:extLst>
              <a:ext uri="{FF2B5EF4-FFF2-40B4-BE49-F238E27FC236}">
                <a16:creationId xmlns:a16="http://schemas.microsoft.com/office/drawing/2014/main" id="{AC2DA9DE-5227-E140-964B-6B3E1F39F852}"/>
              </a:ext>
            </a:extLst>
          </p:cNvPr>
          <p:cNvSpPr>
            <a:spLocks noGrp="1"/>
          </p:cNvSpPr>
          <p:nvPr>
            <p:ph idx="1"/>
          </p:nvPr>
        </p:nvSpPr>
        <p:spPr>
          <a:xfrm>
            <a:off x="563109" y="2658141"/>
            <a:ext cx="2943766" cy="4044110"/>
          </a:xfrm>
        </p:spPr>
        <p:txBody>
          <a:bodyPr/>
          <a:lstStyle/>
          <a:p>
            <a:r>
              <a:rPr lang="en-US" dirty="0"/>
              <a:t>Download the .pdfs of these sources from </a:t>
            </a:r>
            <a:r>
              <a:rPr lang="en-US" u="sng" dirty="0">
                <a:hlinkClick r:id="rId2"/>
              </a:rPr>
              <a:t>https://sites.google.com/site/medievalsitesofencounter/mali/west-african-and-north-africanarab-perspectives-on-mali</a:t>
            </a:r>
            <a:r>
              <a:rPr lang="en-US" u="sng" dirty="0"/>
              <a:t> </a:t>
            </a:r>
            <a:r>
              <a:rPr lang="en-US" dirty="0"/>
              <a:t>: Source 1 (Al-Bakri), Source 4 (Ibn Khaldun), Source 5 (Ibn Battuta).  Have them answer the exercise questions.</a:t>
            </a:r>
          </a:p>
          <a:p>
            <a:endParaRPr lang="en-US" dirty="0"/>
          </a:p>
        </p:txBody>
      </p:sp>
      <p:pic>
        <p:nvPicPr>
          <p:cNvPr id="5" name="Picture 4">
            <a:extLst>
              <a:ext uri="{FF2B5EF4-FFF2-40B4-BE49-F238E27FC236}">
                <a16:creationId xmlns:a16="http://schemas.microsoft.com/office/drawing/2014/main" id="{E025B14D-D47C-1244-AC04-6D5003EFE91B}"/>
              </a:ext>
            </a:extLst>
          </p:cNvPr>
          <p:cNvPicPr>
            <a:picLocks noChangeAspect="1"/>
          </p:cNvPicPr>
          <p:nvPr/>
        </p:nvPicPr>
        <p:blipFill>
          <a:blip r:embed="rId3"/>
          <a:stretch>
            <a:fillRect/>
          </a:stretch>
        </p:blipFill>
        <p:spPr>
          <a:xfrm>
            <a:off x="4722726" y="2587773"/>
            <a:ext cx="5643124" cy="3938631"/>
          </a:xfrm>
          <a:prstGeom prst="rect">
            <a:avLst/>
          </a:prstGeom>
        </p:spPr>
      </p:pic>
    </p:spTree>
    <p:extLst>
      <p:ext uri="{BB962C8B-B14F-4D97-AF65-F5344CB8AC3E}">
        <p14:creationId xmlns:p14="http://schemas.microsoft.com/office/powerpoint/2010/main" val="3672201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7FF2F-E44B-B140-BDFF-C39DE64497D0}"/>
              </a:ext>
            </a:extLst>
          </p:cNvPr>
          <p:cNvSpPr>
            <a:spLocks noGrp="1"/>
          </p:cNvSpPr>
          <p:nvPr>
            <p:ph type="title"/>
          </p:nvPr>
        </p:nvSpPr>
        <p:spPr/>
        <p:txBody>
          <a:bodyPr/>
          <a:lstStyle/>
          <a:p>
            <a:r>
              <a:rPr lang="en-US" dirty="0"/>
              <a:t>Music and performance</a:t>
            </a:r>
          </a:p>
        </p:txBody>
      </p:sp>
      <p:sp>
        <p:nvSpPr>
          <p:cNvPr id="3" name="Text Placeholder 2">
            <a:extLst>
              <a:ext uri="{FF2B5EF4-FFF2-40B4-BE49-F238E27FC236}">
                <a16:creationId xmlns:a16="http://schemas.microsoft.com/office/drawing/2014/main" id="{365664EA-81CA-004B-89F0-3A0EA2A548F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41614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02156-604F-D045-8902-61A4E4CE0839}"/>
              </a:ext>
            </a:extLst>
          </p:cNvPr>
          <p:cNvSpPr>
            <a:spLocks noGrp="1"/>
          </p:cNvSpPr>
          <p:nvPr>
            <p:ph type="title"/>
          </p:nvPr>
        </p:nvSpPr>
        <p:spPr>
          <a:xfrm>
            <a:off x="2231136" y="20147"/>
            <a:ext cx="7729728" cy="1188720"/>
          </a:xfrm>
        </p:spPr>
        <p:txBody>
          <a:bodyPr/>
          <a:lstStyle/>
          <a:p>
            <a:r>
              <a:rPr lang="en-US" dirty="0"/>
              <a:t>Resources for teaching with music and performance</a:t>
            </a:r>
          </a:p>
        </p:txBody>
      </p:sp>
      <p:sp>
        <p:nvSpPr>
          <p:cNvPr id="3" name="Content Placeholder 2">
            <a:extLst>
              <a:ext uri="{FF2B5EF4-FFF2-40B4-BE49-F238E27FC236}">
                <a16:creationId xmlns:a16="http://schemas.microsoft.com/office/drawing/2014/main" id="{F66D6FD4-8725-AC49-8F3C-B7DE9CDC64D3}"/>
              </a:ext>
            </a:extLst>
          </p:cNvPr>
          <p:cNvSpPr>
            <a:spLocks noGrp="1"/>
          </p:cNvSpPr>
          <p:nvPr>
            <p:ph idx="1"/>
          </p:nvPr>
        </p:nvSpPr>
        <p:spPr>
          <a:xfrm>
            <a:off x="334649" y="1321079"/>
            <a:ext cx="7729728" cy="5406013"/>
          </a:xfrm>
        </p:spPr>
        <p:txBody>
          <a:bodyPr>
            <a:normAutofit/>
          </a:bodyPr>
          <a:lstStyle/>
          <a:p>
            <a:pPr lvl="0"/>
            <a:r>
              <a:rPr lang="en-US" dirty="0"/>
              <a:t>ORIAS (UC Berkeley), The Hero’s Journey: Sundiata, </a:t>
            </a:r>
            <a:r>
              <a:rPr lang="en-US" u="sng" dirty="0">
                <a:hlinkClick r:id="rId2"/>
              </a:rPr>
              <a:t>https://orias.berkeley.edu/sundiata</a:t>
            </a:r>
            <a:r>
              <a:rPr lang="en-US" dirty="0"/>
              <a:t>. </a:t>
            </a:r>
          </a:p>
          <a:p>
            <a:pPr lvl="0"/>
            <a:r>
              <a:rPr lang="en-US" dirty="0"/>
              <a:t>SOAS University, “Identities in Greater Senegambia and Beyond”, </a:t>
            </a:r>
            <a:r>
              <a:rPr lang="en-US" i="1" dirty="0"/>
              <a:t>SOAS University of London, </a:t>
            </a:r>
            <a:r>
              <a:rPr lang="en-US" u="sng" dirty="0">
                <a:hlinkClick r:id="rId3"/>
              </a:rPr>
              <a:t>https://www.youtube.com/watch?v=RKVC5PpTTDQ</a:t>
            </a:r>
            <a:r>
              <a:rPr lang="en-US" i="1" dirty="0"/>
              <a:t> .  </a:t>
            </a:r>
            <a:r>
              <a:rPr lang="en-US" dirty="0"/>
              <a:t>A fantastic example of ways to teach history and music together, and some excellent background for teachers on music in the region.</a:t>
            </a:r>
          </a:p>
          <a:p>
            <a:pPr lvl="0"/>
            <a:r>
              <a:rPr lang="en-US" dirty="0"/>
              <a:t>Growing Into Music, “Music of Mali and Guinea”, </a:t>
            </a:r>
            <a:r>
              <a:rPr lang="en-US" u="sng" dirty="0">
                <a:hlinkClick r:id="rId4"/>
              </a:rPr>
              <a:t>http://www.growingintomusic.co.uk/mali-and-guinea-music-of/</a:t>
            </a:r>
            <a:r>
              <a:rPr lang="en-US" dirty="0"/>
              <a:t> .  Includes many participants in the region.   Includes Da Kali – the pledge to the art of the griot.  </a:t>
            </a:r>
          </a:p>
          <a:p>
            <a:pPr lvl="0"/>
            <a:r>
              <a:rPr lang="en-US" dirty="0"/>
              <a:t>“The pledge to the art of the griot”, (</a:t>
            </a:r>
            <a:r>
              <a:rPr lang="en-US" u="sng" dirty="0">
                <a:hlinkClick r:id="rId5"/>
              </a:rPr>
              <a:t>http://www.growingintomusic.co.uk/mali-and-guinea-music-of/films-of-growing-into-music.html</a:t>
            </a:r>
            <a:r>
              <a:rPr lang="en-US" dirty="0"/>
              <a:t>).  Shot 2009-2012, the children of four families try to become griots.</a:t>
            </a:r>
          </a:p>
          <a:p>
            <a:pPr lvl="0"/>
            <a:r>
              <a:rPr lang="en-US" dirty="0"/>
              <a:t>“The Griots of West Africa”, </a:t>
            </a:r>
            <a:r>
              <a:rPr lang="en-US" i="1" dirty="0"/>
              <a:t>Goethe </a:t>
            </a:r>
            <a:r>
              <a:rPr lang="en-US" i="1" dirty="0" err="1"/>
              <a:t>Institut</a:t>
            </a:r>
            <a:r>
              <a:rPr lang="en-US" dirty="0"/>
              <a:t>, </a:t>
            </a:r>
            <a:r>
              <a:rPr lang="en-US" u="sng" dirty="0">
                <a:hlinkClick r:id="rId6"/>
              </a:rPr>
              <a:t>http://www.goethe.de/ins/za/prj/wom/osm/en9606618.htm</a:t>
            </a:r>
            <a:r>
              <a:rPr lang="en-US" dirty="0"/>
              <a:t> .</a:t>
            </a:r>
          </a:p>
          <a:p>
            <a:endParaRPr lang="en-US" dirty="0"/>
          </a:p>
        </p:txBody>
      </p:sp>
      <p:pic>
        <p:nvPicPr>
          <p:cNvPr id="5" name="Picture 4">
            <a:extLst>
              <a:ext uri="{FF2B5EF4-FFF2-40B4-BE49-F238E27FC236}">
                <a16:creationId xmlns:a16="http://schemas.microsoft.com/office/drawing/2014/main" id="{850A1FBA-F90E-A744-89BD-8490E3249294}"/>
              </a:ext>
            </a:extLst>
          </p:cNvPr>
          <p:cNvPicPr>
            <a:picLocks noChangeAspect="1"/>
          </p:cNvPicPr>
          <p:nvPr/>
        </p:nvPicPr>
        <p:blipFill>
          <a:blip r:embed="rId7"/>
          <a:stretch>
            <a:fillRect/>
          </a:stretch>
        </p:blipFill>
        <p:spPr>
          <a:xfrm>
            <a:off x="8152064" y="1820918"/>
            <a:ext cx="4065336" cy="4406334"/>
          </a:xfrm>
          <a:prstGeom prst="rect">
            <a:avLst/>
          </a:prstGeom>
        </p:spPr>
      </p:pic>
    </p:spTree>
    <p:extLst>
      <p:ext uri="{BB962C8B-B14F-4D97-AF65-F5344CB8AC3E}">
        <p14:creationId xmlns:p14="http://schemas.microsoft.com/office/powerpoint/2010/main" val="889758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D9A54-779D-104E-A2F4-C979098CF7A2}"/>
              </a:ext>
            </a:extLst>
          </p:cNvPr>
          <p:cNvSpPr>
            <a:spLocks noGrp="1"/>
          </p:cNvSpPr>
          <p:nvPr>
            <p:ph type="title"/>
          </p:nvPr>
        </p:nvSpPr>
        <p:spPr>
          <a:xfrm>
            <a:off x="2231136" y="502468"/>
            <a:ext cx="7729728" cy="1188720"/>
          </a:xfrm>
        </p:spPr>
        <p:txBody>
          <a:bodyPr/>
          <a:lstStyle/>
          <a:p>
            <a:r>
              <a:rPr lang="en-US" dirty="0"/>
              <a:t>Classroom materials</a:t>
            </a:r>
          </a:p>
        </p:txBody>
      </p:sp>
      <p:sp>
        <p:nvSpPr>
          <p:cNvPr id="3" name="Content Placeholder 2">
            <a:extLst>
              <a:ext uri="{FF2B5EF4-FFF2-40B4-BE49-F238E27FC236}">
                <a16:creationId xmlns:a16="http://schemas.microsoft.com/office/drawing/2014/main" id="{14C050A7-6A1B-A647-A944-6393887FA2A3}"/>
              </a:ext>
            </a:extLst>
          </p:cNvPr>
          <p:cNvSpPr>
            <a:spLocks noGrp="1"/>
          </p:cNvSpPr>
          <p:nvPr>
            <p:ph idx="1"/>
          </p:nvPr>
        </p:nvSpPr>
        <p:spPr>
          <a:xfrm>
            <a:off x="201369" y="1954756"/>
            <a:ext cx="5767352" cy="4998703"/>
          </a:xfrm>
        </p:spPr>
        <p:txBody>
          <a:bodyPr/>
          <a:lstStyle/>
          <a:p>
            <a:pPr lvl="0"/>
            <a:r>
              <a:rPr lang="en-US" dirty="0"/>
              <a:t>Intro: Have students watch the very short video, Sundiata: The Heritage of a Griot - </a:t>
            </a:r>
            <a:r>
              <a:rPr lang="en-US" u="sng" dirty="0">
                <a:hlinkClick r:id="rId2"/>
              </a:rPr>
              <a:t>https://youtu.be/oQP4gM5Na54</a:t>
            </a:r>
            <a:r>
              <a:rPr lang="en-US" dirty="0"/>
              <a:t> .</a:t>
            </a:r>
          </a:p>
          <a:p>
            <a:pPr lvl="0"/>
            <a:r>
              <a:rPr lang="en-US" dirty="0"/>
              <a:t>Performances of the Sundiata story.  </a:t>
            </a:r>
          </a:p>
          <a:p>
            <a:pPr lvl="1"/>
            <a:r>
              <a:rPr lang="en-US" dirty="0"/>
              <a:t>Perform the play </a:t>
            </a:r>
            <a:r>
              <a:rPr lang="en-US" i="1" dirty="0"/>
              <a:t>Sundiata: Lion King of Mali</a:t>
            </a:r>
            <a:r>
              <a:rPr lang="en-US" dirty="0"/>
              <a:t>, </a:t>
            </a:r>
            <a:r>
              <a:rPr lang="en-US" u="sng" dirty="0">
                <a:hlinkClick r:id="rId3"/>
              </a:rPr>
              <a:t>https://orias.berkeley.edu/sites/default/files/sundiatascript.pdf</a:t>
            </a:r>
            <a:r>
              <a:rPr lang="en-US" dirty="0"/>
              <a:t> </a:t>
            </a:r>
          </a:p>
          <a:p>
            <a:pPr lvl="1"/>
            <a:r>
              <a:rPr lang="en-US" dirty="0"/>
              <a:t>Read  D.T. </a:t>
            </a:r>
            <a:r>
              <a:rPr lang="en-US" dirty="0" err="1"/>
              <a:t>Niane</a:t>
            </a:r>
            <a:r>
              <a:rPr lang="en-US" dirty="0"/>
              <a:t>, </a:t>
            </a:r>
            <a:r>
              <a:rPr lang="en-US" i="1" dirty="0"/>
              <a:t>Sundiata: An Epic of Old Mali </a:t>
            </a:r>
            <a:r>
              <a:rPr lang="en-US" u="sng" dirty="0">
                <a:hlinkClick r:id="rId4"/>
              </a:rPr>
              <a:t>https://www.scarsdaleschools.k12.ny.us/cms/lib5/NY01001205/Centricity/Domain/202/Sundiata.pdf</a:t>
            </a:r>
            <a:r>
              <a:rPr lang="en-US" dirty="0"/>
              <a:t> </a:t>
            </a:r>
          </a:p>
          <a:p>
            <a:pPr lvl="1"/>
            <a:r>
              <a:rPr lang="en-US" dirty="0"/>
              <a:t>Listen to the musical performance of the Sundiata epic, “The </a:t>
            </a:r>
            <a:r>
              <a:rPr lang="en-US" dirty="0" err="1"/>
              <a:t>Sunjata</a:t>
            </a:r>
            <a:r>
              <a:rPr lang="en-US" dirty="0"/>
              <a:t> Story – Glimpse of  a Mande Epic”, </a:t>
            </a:r>
            <a:r>
              <a:rPr lang="en-US" u="sng" dirty="0">
                <a:hlinkClick r:id="rId5"/>
              </a:rPr>
              <a:t>https://www.youtube.com/watch?v=yOS78ul1_rA</a:t>
            </a:r>
            <a:r>
              <a:rPr lang="en-US" dirty="0"/>
              <a:t>. </a:t>
            </a:r>
          </a:p>
          <a:p>
            <a:pPr lvl="1"/>
            <a:r>
              <a:rPr lang="en-US" dirty="0"/>
              <a:t>Read David Wisniewski, </a:t>
            </a:r>
            <a:r>
              <a:rPr lang="en-US" i="1" dirty="0"/>
              <a:t>Sundiata: Lion King of Mali,  </a:t>
            </a:r>
            <a:r>
              <a:rPr lang="en-US" dirty="0"/>
              <a:t>(Clarion, 1992).</a:t>
            </a:r>
          </a:p>
          <a:p>
            <a:endParaRPr lang="en-US" dirty="0"/>
          </a:p>
        </p:txBody>
      </p:sp>
      <p:pic>
        <p:nvPicPr>
          <p:cNvPr id="6" name="Picture 5">
            <a:extLst>
              <a:ext uri="{FF2B5EF4-FFF2-40B4-BE49-F238E27FC236}">
                <a16:creationId xmlns:a16="http://schemas.microsoft.com/office/drawing/2014/main" id="{8E66E19B-4252-2948-8EF5-42B6D02DABDA}"/>
              </a:ext>
            </a:extLst>
          </p:cNvPr>
          <p:cNvPicPr>
            <a:picLocks noChangeAspect="1"/>
          </p:cNvPicPr>
          <p:nvPr/>
        </p:nvPicPr>
        <p:blipFill rotWithShape="1">
          <a:blip r:embed="rId6"/>
          <a:srcRect r="50000"/>
          <a:stretch/>
        </p:blipFill>
        <p:spPr>
          <a:xfrm>
            <a:off x="6908800" y="2215560"/>
            <a:ext cx="3975100" cy="4454028"/>
          </a:xfrm>
          <a:prstGeom prst="rect">
            <a:avLst/>
          </a:prstGeom>
        </p:spPr>
      </p:pic>
    </p:spTree>
    <p:extLst>
      <p:ext uri="{BB962C8B-B14F-4D97-AF65-F5344CB8AC3E}">
        <p14:creationId xmlns:p14="http://schemas.microsoft.com/office/powerpoint/2010/main" val="3744120821"/>
      </p:ext>
    </p:extLst>
  </p:cSld>
  <p:clrMapOvr>
    <a:masterClrMapping/>
  </p:clrMapOvr>
</p:sld>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docProps/app.xml><?xml version="1.0" encoding="utf-8"?>
<Properties xmlns="http://schemas.openxmlformats.org/officeDocument/2006/extended-properties" xmlns:vt="http://schemas.openxmlformats.org/officeDocument/2006/docPropsVTypes">
  <Template>{BBFE47E2-2710-AA49-906C-4B7F6B593E6D}tf10001120</Template>
  <TotalTime>13</TotalTime>
  <Words>805</Words>
  <Application>Microsoft Macintosh PowerPoint</Application>
  <PresentationFormat>Widescreen</PresentationFormat>
  <Paragraphs>37</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Gill Sans MT</vt:lpstr>
      <vt:lpstr>Parcel</vt:lpstr>
      <vt:lpstr>Resources for teaching Mali, c.1235-1435</vt:lpstr>
      <vt:lpstr>Enquiry</vt:lpstr>
      <vt:lpstr>Written Sources</vt:lpstr>
      <vt:lpstr>Background resources</vt:lpstr>
      <vt:lpstr>Resources for using written sources</vt:lpstr>
      <vt:lpstr>Classroom materials</vt:lpstr>
      <vt:lpstr>Music and performance</vt:lpstr>
      <vt:lpstr>Resources for teaching with music and performance</vt:lpstr>
      <vt:lpstr>Classroom materials</vt:lpstr>
      <vt:lpstr>PowerPoint Presentation</vt:lpstr>
      <vt:lpstr>Architecture</vt:lpstr>
      <vt:lpstr>Resources for teaching with architecture</vt:lpstr>
      <vt:lpstr>Classroom materials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Resources for teaching Mali, c.1235-1435</dc:title>
  <dc:creator>Trevor R Getz</dc:creator>
  <cp:lastModifiedBy>Trevor R Getz</cp:lastModifiedBy>
  <cp:revision>2</cp:revision>
  <dcterms:created xsi:type="dcterms:W3CDTF">2020-04-27T16:32:42Z</dcterms:created>
  <dcterms:modified xsi:type="dcterms:W3CDTF">2020-04-27T16:46:40Z</dcterms:modified>
</cp:coreProperties>
</file>