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64" r:id="rId3"/>
    <p:sldId id="265" r:id="rId4"/>
    <p:sldId id="267" r:id="rId5"/>
    <p:sldId id="266" r:id="rId6"/>
    <p:sldId id="268" r:id="rId7"/>
    <p:sldId id="269" r:id="rId8"/>
    <p:sldId id="270" r:id="rId9"/>
    <p:sldId id="271" r:id="rId10"/>
    <p:sldId id="263" r:id="rId11"/>
    <p:sldId id="256" r:id="rId12"/>
    <p:sldId id="257" r:id="rId13"/>
    <p:sldId id="258" r:id="rId14"/>
    <p:sldId id="259" r:id="rId15"/>
    <p:sldId id="260" r:id="rId16"/>
    <p:sldId id="261" r:id="rId17"/>
    <p:sldId id="272" r:id="rId18"/>
    <p:sldId id="273" r:id="rId19"/>
    <p:sldId id="277" r:id="rId20"/>
    <p:sldId id="278" r:id="rId21"/>
    <p:sldId id="274" r:id="rId22"/>
    <p:sldId id="275" r:id="rId23"/>
    <p:sldId id="279" r:id="rId24"/>
    <p:sldId id="280" r:id="rId25"/>
    <p:sldId id="281" r:id="rId26"/>
    <p:sldId id="283" r:id="rId27"/>
    <p:sldId id="286" r:id="rId28"/>
    <p:sldId id="285" r:id="rId29"/>
    <p:sldId id="287"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79"/>
    <p:restoredTop sz="94665"/>
  </p:normalViewPr>
  <p:slideViewPr>
    <p:cSldViewPr snapToGrid="0" snapToObjects="1" showGuides="1">
      <p:cViewPr>
        <p:scale>
          <a:sx n="80" d="100"/>
          <a:sy n="80" d="100"/>
        </p:scale>
        <p:origin x="344" y="1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8C9BA-0F95-8A40-B57D-D46BCACF6A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AB23C5-1B3A-D34D-AF60-53F226EA68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A940A8-9074-6F48-8686-9C397BDF0493}"/>
              </a:ext>
            </a:extLst>
          </p:cNvPr>
          <p:cNvSpPr>
            <a:spLocks noGrp="1"/>
          </p:cNvSpPr>
          <p:nvPr>
            <p:ph type="dt" sz="half" idx="10"/>
          </p:nvPr>
        </p:nvSpPr>
        <p:spPr/>
        <p:txBody>
          <a:bodyPr/>
          <a:lstStyle/>
          <a:p>
            <a:fld id="{C98BAC11-4D29-614F-A696-E513CFA7A166}" type="datetimeFigureOut">
              <a:rPr lang="en-US" smtClean="0"/>
              <a:t>5/26/20</a:t>
            </a:fld>
            <a:endParaRPr lang="en-US"/>
          </a:p>
        </p:txBody>
      </p:sp>
      <p:sp>
        <p:nvSpPr>
          <p:cNvPr id="5" name="Footer Placeholder 4">
            <a:extLst>
              <a:ext uri="{FF2B5EF4-FFF2-40B4-BE49-F238E27FC236}">
                <a16:creationId xmlns:a16="http://schemas.microsoft.com/office/drawing/2014/main" id="{9C3E702F-C9C8-4048-965C-A96FE88D9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640928-DDE5-0049-9108-9E1770797D52}"/>
              </a:ext>
            </a:extLst>
          </p:cNvPr>
          <p:cNvSpPr>
            <a:spLocks noGrp="1"/>
          </p:cNvSpPr>
          <p:nvPr>
            <p:ph type="sldNum" sz="quarter" idx="12"/>
          </p:nvPr>
        </p:nvSpPr>
        <p:spPr/>
        <p:txBody>
          <a:bodyPr/>
          <a:lstStyle/>
          <a:p>
            <a:fld id="{205B38A4-525E-B048-A04F-DA21154787F9}" type="slidenum">
              <a:rPr lang="en-US" smtClean="0"/>
              <a:t>‹#›</a:t>
            </a:fld>
            <a:endParaRPr lang="en-US"/>
          </a:p>
        </p:txBody>
      </p:sp>
    </p:spTree>
    <p:extLst>
      <p:ext uri="{BB962C8B-B14F-4D97-AF65-F5344CB8AC3E}">
        <p14:creationId xmlns:p14="http://schemas.microsoft.com/office/powerpoint/2010/main" val="339350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339B6-2BAB-5143-8F33-B26E29BFEB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18BECB-FD70-1345-831A-16012A3BAB3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9B2D1-1952-7D4B-BCA8-9CE9F91EAF01}"/>
              </a:ext>
            </a:extLst>
          </p:cNvPr>
          <p:cNvSpPr>
            <a:spLocks noGrp="1"/>
          </p:cNvSpPr>
          <p:nvPr>
            <p:ph type="dt" sz="half" idx="10"/>
          </p:nvPr>
        </p:nvSpPr>
        <p:spPr/>
        <p:txBody>
          <a:bodyPr/>
          <a:lstStyle/>
          <a:p>
            <a:fld id="{C98BAC11-4D29-614F-A696-E513CFA7A166}" type="datetimeFigureOut">
              <a:rPr lang="en-US" smtClean="0"/>
              <a:t>5/26/20</a:t>
            </a:fld>
            <a:endParaRPr lang="en-US"/>
          </a:p>
        </p:txBody>
      </p:sp>
      <p:sp>
        <p:nvSpPr>
          <p:cNvPr id="5" name="Footer Placeholder 4">
            <a:extLst>
              <a:ext uri="{FF2B5EF4-FFF2-40B4-BE49-F238E27FC236}">
                <a16:creationId xmlns:a16="http://schemas.microsoft.com/office/drawing/2014/main" id="{A9C8AA88-8422-694E-A80B-37C516C2D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6AE4A0-6ACB-8548-88D9-C54319908A79}"/>
              </a:ext>
            </a:extLst>
          </p:cNvPr>
          <p:cNvSpPr>
            <a:spLocks noGrp="1"/>
          </p:cNvSpPr>
          <p:nvPr>
            <p:ph type="sldNum" sz="quarter" idx="12"/>
          </p:nvPr>
        </p:nvSpPr>
        <p:spPr/>
        <p:txBody>
          <a:bodyPr/>
          <a:lstStyle/>
          <a:p>
            <a:fld id="{205B38A4-525E-B048-A04F-DA21154787F9}" type="slidenum">
              <a:rPr lang="en-US" smtClean="0"/>
              <a:t>‹#›</a:t>
            </a:fld>
            <a:endParaRPr lang="en-US"/>
          </a:p>
        </p:txBody>
      </p:sp>
    </p:spTree>
    <p:extLst>
      <p:ext uri="{BB962C8B-B14F-4D97-AF65-F5344CB8AC3E}">
        <p14:creationId xmlns:p14="http://schemas.microsoft.com/office/powerpoint/2010/main" val="3584337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FB3B40-7E46-9949-8224-926D925503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526920-5B18-DE4B-A7C9-6E197EB24C0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F30B61-54D6-5A4A-8CD9-D88313398DD0}"/>
              </a:ext>
            </a:extLst>
          </p:cNvPr>
          <p:cNvSpPr>
            <a:spLocks noGrp="1"/>
          </p:cNvSpPr>
          <p:nvPr>
            <p:ph type="dt" sz="half" idx="10"/>
          </p:nvPr>
        </p:nvSpPr>
        <p:spPr/>
        <p:txBody>
          <a:bodyPr/>
          <a:lstStyle/>
          <a:p>
            <a:fld id="{C98BAC11-4D29-614F-A696-E513CFA7A166}" type="datetimeFigureOut">
              <a:rPr lang="en-US" smtClean="0"/>
              <a:t>5/26/20</a:t>
            </a:fld>
            <a:endParaRPr lang="en-US"/>
          </a:p>
        </p:txBody>
      </p:sp>
      <p:sp>
        <p:nvSpPr>
          <p:cNvPr id="5" name="Footer Placeholder 4">
            <a:extLst>
              <a:ext uri="{FF2B5EF4-FFF2-40B4-BE49-F238E27FC236}">
                <a16:creationId xmlns:a16="http://schemas.microsoft.com/office/drawing/2014/main" id="{1DDEF3F5-1C83-CA4B-B11A-0DEEC183D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1D82E4-EF5E-764E-BC48-0A88E7EFE69C}"/>
              </a:ext>
            </a:extLst>
          </p:cNvPr>
          <p:cNvSpPr>
            <a:spLocks noGrp="1"/>
          </p:cNvSpPr>
          <p:nvPr>
            <p:ph type="sldNum" sz="quarter" idx="12"/>
          </p:nvPr>
        </p:nvSpPr>
        <p:spPr/>
        <p:txBody>
          <a:bodyPr/>
          <a:lstStyle/>
          <a:p>
            <a:fld id="{205B38A4-525E-B048-A04F-DA21154787F9}" type="slidenum">
              <a:rPr lang="en-US" smtClean="0"/>
              <a:t>‹#›</a:t>
            </a:fld>
            <a:endParaRPr lang="en-US"/>
          </a:p>
        </p:txBody>
      </p:sp>
    </p:spTree>
    <p:extLst>
      <p:ext uri="{BB962C8B-B14F-4D97-AF65-F5344CB8AC3E}">
        <p14:creationId xmlns:p14="http://schemas.microsoft.com/office/powerpoint/2010/main" val="1068878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1E4D-47AA-734B-A57F-B4B1C036AF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E11D2C-0735-A44A-BC8B-52C2697B8D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C41233-0CC4-E642-BD29-EC57218516C0}"/>
              </a:ext>
            </a:extLst>
          </p:cNvPr>
          <p:cNvSpPr>
            <a:spLocks noGrp="1"/>
          </p:cNvSpPr>
          <p:nvPr>
            <p:ph type="dt" sz="half" idx="10"/>
          </p:nvPr>
        </p:nvSpPr>
        <p:spPr/>
        <p:txBody>
          <a:bodyPr/>
          <a:lstStyle/>
          <a:p>
            <a:fld id="{C98BAC11-4D29-614F-A696-E513CFA7A166}" type="datetimeFigureOut">
              <a:rPr lang="en-US" smtClean="0"/>
              <a:t>5/26/20</a:t>
            </a:fld>
            <a:endParaRPr lang="en-US"/>
          </a:p>
        </p:txBody>
      </p:sp>
      <p:sp>
        <p:nvSpPr>
          <p:cNvPr id="5" name="Footer Placeholder 4">
            <a:extLst>
              <a:ext uri="{FF2B5EF4-FFF2-40B4-BE49-F238E27FC236}">
                <a16:creationId xmlns:a16="http://schemas.microsoft.com/office/drawing/2014/main" id="{5A57A658-E306-5A44-B2DD-E20F6C778D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468432-73F0-B247-B3D5-35E088C1F8B0}"/>
              </a:ext>
            </a:extLst>
          </p:cNvPr>
          <p:cNvSpPr>
            <a:spLocks noGrp="1"/>
          </p:cNvSpPr>
          <p:nvPr>
            <p:ph type="sldNum" sz="quarter" idx="12"/>
          </p:nvPr>
        </p:nvSpPr>
        <p:spPr/>
        <p:txBody>
          <a:bodyPr/>
          <a:lstStyle/>
          <a:p>
            <a:fld id="{205B38A4-525E-B048-A04F-DA21154787F9}" type="slidenum">
              <a:rPr lang="en-US" smtClean="0"/>
              <a:t>‹#›</a:t>
            </a:fld>
            <a:endParaRPr lang="en-US"/>
          </a:p>
        </p:txBody>
      </p:sp>
    </p:spTree>
    <p:extLst>
      <p:ext uri="{BB962C8B-B14F-4D97-AF65-F5344CB8AC3E}">
        <p14:creationId xmlns:p14="http://schemas.microsoft.com/office/powerpoint/2010/main" val="641242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12561-CA6E-A840-B433-7E9A7B1E47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29F0E1-013D-7C46-8478-97E858FBC8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BEC6A73-F386-DC49-8C47-265FD873795A}"/>
              </a:ext>
            </a:extLst>
          </p:cNvPr>
          <p:cNvSpPr>
            <a:spLocks noGrp="1"/>
          </p:cNvSpPr>
          <p:nvPr>
            <p:ph type="dt" sz="half" idx="10"/>
          </p:nvPr>
        </p:nvSpPr>
        <p:spPr/>
        <p:txBody>
          <a:bodyPr/>
          <a:lstStyle/>
          <a:p>
            <a:fld id="{C98BAC11-4D29-614F-A696-E513CFA7A166}" type="datetimeFigureOut">
              <a:rPr lang="en-US" smtClean="0"/>
              <a:t>5/26/20</a:t>
            </a:fld>
            <a:endParaRPr lang="en-US"/>
          </a:p>
        </p:txBody>
      </p:sp>
      <p:sp>
        <p:nvSpPr>
          <p:cNvPr id="5" name="Footer Placeholder 4">
            <a:extLst>
              <a:ext uri="{FF2B5EF4-FFF2-40B4-BE49-F238E27FC236}">
                <a16:creationId xmlns:a16="http://schemas.microsoft.com/office/drawing/2014/main" id="{DF1231A3-5296-5747-84AF-576E11B05C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85D22-1333-344F-A579-BCFFC7F9297A}"/>
              </a:ext>
            </a:extLst>
          </p:cNvPr>
          <p:cNvSpPr>
            <a:spLocks noGrp="1"/>
          </p:cNvSpPr>
          <p:nvPr>
            <p:ph type="sldNum" sz="quarter" idx="12"/>
          </p:nvPr>
        </p:nvSpPr>
        <p:spPr/>
        <p:txBody>
          <a:bodyPr/>
          <a:lstStyle/>
          <a:p>
            <a:fld id="{205B38A4-525E-B048-A04F-DA21154787F9}" type="slidenum">
              <a:rPr lang="en-US" smtClean="0"/>
              <a:t>‹#›</a:t>
            </a:fld>
            <a:endParaRPr lang="en-US"/>
          </a:p>
        </p:txBody>
      </p:sp>
    </p:spTree>
    <p:extLst>
      <p:ext uri="{BB962C8B-B14F-4D97-AF65-F5344CB8AC3E}">
        <p14:creationId xmlns:p14="http://schemas.microsoft.com/office/powerpoint/2010/main" val="953623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38414-22D7-7345-953B-AC340C5DA4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0D0CFD-7852-0F4A-99BD-DBCCE8750CF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E09986-24C2-4846-BE7E-CF292A4565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B21D7C-F19A-4A4D-B438-0738DEA0C79F}"/>
              </a:ext>
            </a:extLst>
          </p:cNvPr>
          <p:cNvSpPr>
            <a:spLocks noGrp="1"/>
          </p:cNvSpPr>
          <p:nvPr>
            <p:ph type="dt" sz="half" idx="10"/>
          </p:nvPr>
        </p:nvSpPr>
        <p:spPr/>
        <p:txBody>
          <a:bodyPr/>
          <a:lstStyle/>
          <a:p>
            <a:fld id="{C98BAC11-4D29-614F-A696-E513CFA7A166}" type="datetimeFigureOut">
              <a:rPr lang="en-US" smtClean="0"/>
              <a:t>5/26/20</a:t>
            </a:fld>
            <a:endParaRPr lang="en-US"/>
          </a:p>
        </p:txBody>
      </p:sp>
      <p:sp>
        <p:nvSpPr>
          <p:cNvPr id="6" name="Footer Placeholder 5">
            <a:extLst>
              <a:ext uri="{FF2B5EF4-FFF2-40B4-BE49-F238E27FC236}">
                <a16:creationId xmlns:a16="http://schemas.microsoft.com/office/drawing/2014/main" id="{309F00ED-33AB-1C47-8B98-2FC5CCDB6F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A1CCE6-B16B-2341-84B6-2505B3F2DCD1}"/>
              </a:ext>
            </a:extLst>
          </p:cNvPr>
          <p:cNvSpPr>
            <a:spLocks noGrp="1"/>
          </p:cNvSpPr>
          <p:nvPr>
            <p:ph type="sldNum" sz="quarter" idx="12"/>
          </p:nvPr>
        </p:nvSpPr>
        <p:spPr/>
        <p:txBody>
          <a:bodyPr/>
          <a:lstStyle/>
          <a:p>
            <a:fld id="{205B38A4-525E-B048-A04F-DA21154787F9}" type="slidenum">
              <a:rPr lang="en-US" smtClean="0"/>
              <a:t>‹#›</a:t>
            </a:fld>
            <a:endParaRPr lang="en-US"/>
          </a:p>
        </p:txBody>
      </p:sp>
    </p:spTree>
    <p:extLst>
      <p:ext uri="{BB962C8B-B14F-4D97-AF65-F5344CB8AC3E}">
        <p14:creationId xmlns:p14="http://schemas.microsoft.com/office/powerpoint/2010/main" val="1861941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8A87C-3605-E845-A291-7823379779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42952D-AB3E-4E4E-AD24-5A7D536332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DCF6D3C-DEAE-4E42-BD86-6AA501F6BF9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908E27-DC34-594D-9397-4FC31B5FAA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D8478C-74A7-6C42-A318-40DCEDFE65A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CA690D-01F6-2448-8187-8A5A33C497C2}"/>
              </a:ext>
            </a:extLst>
          </p:cNvPr>
          <p:cNvSpPr>
            <a:spLocks noGrp="1"/>
          </p:cNvSpPr>
          <p:nvPr>
            <p:ph type="dt" sz="half" idx="10"/>
          </p:nvPr>
        </p:nvSpPr>
        <p:spPr/>
        <p:txBody>
          <a:bodyPr/>
          <a:lstStyle/>
          <a:p>
            <a:fld id="{C98BAC11-4D29-614F-A696-E513CFA7A166}" type="datetimeFigureOut">
              <a:rPr lang="en-US" smtClean="0"/>
              <a:t>5/26/20</a:t>
            </a:fld>
            <a:endParaRPr lang="en-US"/>
          </a:p>
        </p:txBody>
      </p:sp>
      <p:sp>
        <p:nvSpPr>
          <p:cNvPr id="8" name="Footer Placeholder 7">
            <a:extLst>
              <a:ext uri="{FF2B5EF4-FFF2-40B4-BE49-F238E27FC236}">
                <a16:creationId xmlns:a16="http://schemas.microsoft.com/office/drawing/2014/main" id="{F6B02B6A-FCB0-BB4A-8DD4-C4B59E2347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D5422-BF40-7147-A7C5-6356F01C4E17}"/>
              </a:ext>
            </a:extLst>
          </p:cNvPr>
          <p:cNvSpPr>
            <a:spLocks noGrp="1"/>
          </p:cNvSpPr>
          <p:nvPr>
            <p:ph type="sldNum" sz="quarter" idx="12"/>
          </p:nvPr>
        </p:nvSpPr>
        <p:spPr/>
        <p:txBody>
          <a:bodyPr/>
          <a:lstStyle/>
          <a:p>
            <a:fld id="{205B38A4-525E-B048-A04F-DA21154787F9}" type="slidenum">
              <a:rPr lang="en-US" smtClean="0"/>
              <a:t>‹#›</a:t>
            </a:fld>
            <a:endParaRPr lang="en-US"/>
          </a:p>
        </p:txBody>
      </p:sp>
    </p:spTree>
    <p:extLst>
      <p:ext uri="{BB962C8B-B14F-4D97-AF65-F5344CB8AC3E}">
        <p14:creationId xmlns:p14="http://schemas.microsoft.com/office/powerpoint/2010/main" val="430880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84031-CADA-DB46-AD6B-CE0529FFE2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4D883A-BF53-4A4F-A9EE-B7EBE6322E76}"/>
              </a:ext>
            </a:extLst>
          </p:cNvPr>
          <p:cNvSpPr>
            <a:spLocks noGrp="1"/>
          </p:cNvSpPr>
          <p:nvPr>
            <p:ph type="dt" sz="half" idx="10"/>
          </p:nvPr>
        </p:nvSpPr>
        <p:spPr/>
        <p:txBody>
          <a:bodyPr/>
          <a:lstStyle/>
          <a:p>
            <a:fld id="{C98BAC11-4D29-614F-A696-E513CFA7A166}" type="datetimeFigureOut">
              <a:rPr lang="en-US" smtClean="0"/>
              <a:t>5/26/20</a:t>
            </a:fld>
            <a:endParaRPr lang="en-US"/>
          </a:p>
        </p:txBody>
      </p:sp>
      <p:sp>
        <p:nvSpPr>
          <p:cNvPr id="4" name="Footer Placeholder 3">
            <a:extLst>
              <a:ext uri="{FF2B5EF4-FFF2-40B4-BE49-F238E27FC236}">
                <a16:creationId xmlns:a16="http://schemas.microsoft.com/office/drawing/2014/main" id="{2BE4BBA7-1C72-7948-94DE-5C57D81854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4F06A7-5E5B-1143-8F3A-1E6730868CB9}"/>
              </a:ext>
            </a:extLst>
          </p:cNvPr>
          <p:cNvSpPr>
            <a:spLocks noGrp="1"/>
          </p:cNvSpPr>
          <p:nvPr>
            <p:ph type="sldNum" sz="quarter" idx="12"/>
          </p:nvPr>
        </p:nvSpPr>
        <p:spPr/>
        <p:txBody>
          <a:bodyPr/>
          <a:lstStyle/>
          <a:p>
            <a:fld id="{205B38A4-525E-B048-A04F-DA21154787F9}" type="slidenum">
              <a:rPr lang="en-US" smtClean="0"/>
              <a:t>‹#›</a:t>
            </a:fld>
            <a:endParaRPr lang="en-US"/>
          </a:p>
        </p:txBody>
      </p:sp>
    </p:spTree>
    <p:extLst>
      <p:ext uri="{BB962C8B-B14F-4D97-AF65-F5344CB8AC3E}">
        <p14:creationId xmlns:p14="http://schemas.microsoft.com/office/powerpoint/2010/main" val="611582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1D93CC-E361-BA4A-9C43-1EAB4135FEBA}"/>
              </a:ext>
            </a:extLst>
          </p:cNvPr>
          <p:cNvSpPr>
            <a:spLocks noGrp="1"/>
          </p:cNvSpPr>
          <p:nvPr>
            <p:ph type="dt" sz="half" idx="10"/>
          </p:nvPr>
        </p:nvSpPr>
        <p:spPr/>
        <p:txBody>
          <a:bodyPr/>
          <a:lstStyle/>
          <a:p>
            <a:fld id="{C98BAC11-4D29-614F-A696-E513CFA7A166}" type="datetimeFigureOut">
              <a:rPr lang="en-US" smtClean="0"/>
              <a:t>5/26/20</a:t>
            </a:fld>
            <a:endParaRPr lang="en-US"/>
          </a:p>
        </p:txBody>
      </p:sp>
      <p:sp>
        <p:nvSpPr>
          <p:cNvPr id="3" name="Footer Placeholder 2">
            <a:extLst>
              <a:ext uri="{FF2B5EF4-FFF2-40B4-BE49-F238E27FC236}">
                <a16:creationId xmlns:a16="http://schemas.microsoft.com/office/drawing/2014/main" id="{D1D265F1-8112-0D43-AADE-BF513F9081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1A7593-3227-9D49-95C4-7B885DEDD158}"/>
              </a:ext>
            </a:extLst>
          </p:cNvPr>
          <p:cNvSpPr>
            <a:spLocks noGrp="1"/>
          </p:cNvSpPr>
          <p:nvPr>
            <p:ph type="sldNum" sz="quarter" idx="12"/>
          </p:nvPr>
        </p:nvSpPr>
        <p:spPr/>
        <p:txBody>
          <a:bodyPr/>
          <a:lstStyle/>
          <a:p>
            <a:fld id="{205B38A4-525E-B048-A04F-DA21154787F9}" type="slidenum">
              <a:rPr lang="en-US" smtClean="0"/>
              <a:t>‹#›</a:t>
            </a:fld>
            <a:endParaRPr lang="en-US"/>
          </a:p>
        </p:txBody>
      </p:sp>
    </p:spTree>
    <p:extLst>
      <p:ext uri="{BB962C8B-B14F-4D97-AF65-F5344CB8AC3E}">
        <p14:creationId xmlns:p14="http://schemas.microsoft.com/office/powerpoint/2010/main" val="125254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986CE-59D7-4847-A5E5-E4AE7FAF92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98F46F-51FA-9B41-BA18-20381D378C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150AEE-A2E3-9D43-958A-8E6108E30A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5ADD7A-3437-FD40-B49E-F737685279CE}"/>
              </a:ext>
            </a:extLst>
          </p:cNvPr>
          <p:cNvSpPr>
            <a:spLocks noGrp="1"/>
          </p:cNvSpPr>
          <p:nvPr>
            <p:ph type="dt" sz="half" idx="10"/>
          </p:nvPr>
        </p:nvSpPr>
        <p:spPr/>
        <p:txBody>
          <a:bodyPr/>
          <a:lstStyle/>
          <a:p>
            <a:fld id="{C98BAC11-4D29-614F-A696-E513CFA7A166}" type="datetimeFigureOut">
              <a:rPr lang="en-US" smtClean="0"/>
              <a:t>5/26/20</a:t>
            </a:fld>
            <a:endParaRPr lang="en-US"/>
          </a:p>
        </p:txBody>
      </p:sp>
      <p:sp>
        <p:nvSpPr>
          <p:cNvPr id="6" name="Footer Placeholder 5">
            <a:extLst>
              <a:ext uri="{FF2B5EF4-FFF2-40B4-BE49-F238E27FC236}">
                <a16:creationId xmlns:a16="http://schemas.microsoft.com/office/drawing/2014/main" id="{3DB5A658-6F07-FF40-83F6-28FC350D30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6798F5-76B9-4B41-9BCE-65C2B8032678}"/>
              </a:ext>
            </a:extLst>
          </p:cNvPr>
          <p:cNvSpPr>
            <a:spLocks noGrp="1"/>
          </p:cNvSpPr>
          <p:nvPr>
            <p:ph type="sldNum" sz="quarter" idx="12"/>
          </p:nvPr>
        </p:nvSpPr>
        <p:spPr/>
        <p:txBody>
          <a:bodyPr/>
          <a:lstStyle/>
          <a:p>
            <a:fld id="{205B38A4-525E-B048-A04F-DA21154787F9}" type="slidenum">
              <a:rPr lang="en-US" smtClean="0"/>
              <a:t>‹#›</a:t>
            </a:fld>
            <a:endParaRPr lang="en-US"/>
          </a:p>
        </p:txBody>
      </p:sp>
    </p:spTree>
    <p:extLst>
      <p:ext uri="{BB962C8B-B14F-4D97-AF65-F5344CB8AC3E}">
        <p14:creationId xmlns:p14="http://schemas.microsoft.com/office/powerpoint/2010/main" val="965445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659B3-6600-EF4F-959E-544EF24185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31ED2C-C029-9044-A88F-3479421E54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17F9CB-E382-7040-BB11-47973064B9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8BFDEE-A400-784B-9894-9ABE8A19578B}"/>
              </a:ext>
            </a:extLst>
          </p:cNvPr>
          <p:cNvSpPr>
            <a:spLocks noGrp="1"/>
          </p:cNvSpPr>
          <p:nvPr>
            <p:ph type="dt" sz="half" idx="10"/>
          </p:nvPr>
        </p:nvSpPr>
        <p:spPr/>
        <p:txBody>
          <a:bodyPr/>
          <a:lstStyle/>
          <a:p>
            <a:fld id="{C98BAC11-4D29-614F-A696-E513CFA7A166}" type="datetimeFigureOut">
              <a:rPr lang="en-US" smtClean="0"/>
              <a:t>5/26/20</a:t>
            </a:fld>
            <a:endParaRPr lang="en-US"/>
          </a:p>
        </p:txBody>
      </p:sp>
      <p:sp>
        <p:nvSpPr>
          <p:cNvPr id="6" name="Footer Placeholder 5">
            <a:extLst>
              <a:ext uri="{FF2B5EF4-FFF2-40B4-BE49-F238E27FC236}">
                <a16:creationId xmlns:a16="http://schemas.microsoft.com/office/drawing/2014/main" id="{963C2217-6D84-4D41-B202-FBF15F4E3D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AC1C64-A876-244E-A301-94D5A91C32B3}"/>
              </a:ext>
            </a:extLst>
          </p:cNvPr>
          <p:cNvSpPr>
            <a:spLocks noGrp="1"/>
          </p:cNvSpPr>
          <p:nvPr>
            <p:ph type="sldNum" sz="quarter" idx="12"/>
          </p:nvPr>
        </p:nvSpPr>
        <p:spPr/>
        <p:txBody>
          <a:bodyPr/>
          <a:lstStyle/>
          <a:p>
            <a:fld id="{205B38A4-525E-B048-A04F-DA21154787F9}" type="slidenum">
              <a:rPr lang="en-US" smtClean="0"/>
              <a:t>‹#›</a:t>
            </a:fld>
            <a:endParaRPr lang="en-US"/>
          </a:p>
        </p:txBody>
      </p:sp>
    </p:spTree>
    <p:extLst>
      <p:ext uri="{BB962C8B-B14F-4D97-AF65-F5344CB8AC3E}">
        <p14:creationId xmlns:p14="http://schemas.microsoft.com/office/powerpoint/2010/main" val="3151193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78E2A1-462E-4E47-8A17-D38E323EAE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A1B6E5-189C-1A4F-99F1-2CB88199B7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0C4E48-5A26-3F45-B16E-DCCE65FE13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8BAC11-4D29-614F-A696-E513CFA7A166}" type="datetimeFigureOut">
              <a:rPr lang="en-US" smtClean="0"/>
              <a:t>5/26/20</a:t>
            </a:fld>
            <a:endParaRPr lang="en-US"/>
          </a:p>
        </p:txBody>
      </p:sp>
      <p:sp>
        <p:nvSpPr>
          <p:cNvPr id="5" name="Footer Placeholder 4">
            <a:extLst>
              <a:ext uri="{FF2B5EF4-FFF2-40B4-BE49-F238E27FC236}">
                <a16:creationId xmlns:a16="http://schemas.microsoft.com/office/drawing/2014/main" id="{88F21BD1-3177-5146-8D92-99C0FED853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DDFA32-1EFC-AE4C-8509-6F4FFF79AF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B38A4-525E-B048-A04F-DA21154787F9}" type="slidenum">
              <a:rPr lang="en-US" smtClean="0"/>
              <a:t>‹#›</a:t>
            </a:fld>
            <a:endParaRPr lang="en-US"/>
          </a:p>
        </p:txBody>
      </p:sp>
    </p:spTree>
    <p:extLst>
      <p:ext uri="{BB962C8B-B14F-4D97-AF65-F5344CB8AC3E}">
        <p14:creationId xmlns:p14="http://schemas.microsoft.com/office/powerpoint/2010/main" val="565061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ks2history.com/benin-lesson-plans" TargetMode="External"/><Relationship Id="rId2" Type="http://schemas.openxmlformats.org/officeDocument/2006/relationships/hyperlink" Target="https://www.tes.com/en-us/teaching-resource/benin-kingdom-lesson-9-benin-bronzes-debate-11071579"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s://via.library.depaul.edu/cgi/viewcontent.cgi?referer=https://www.google.com/&amp;httpsredir=1&amp;article=1052&amp;context=jatip" TargetMode="External"/><Relationship Id="rId2" Type="http://schemas.openxmlformats.org/officeDocument/2006/relationships/hyperlink" Target="https://elespejohumeante.files.wordpress.com/2016/08/0691133336_0691154430.pdf%202012" TargetMode="External"/><Relationship Id="rId1" Type="http://schemas.openxmlformats.org/officeDocument/2006/relationships/slideLayout" Target="../slideLayouts/slideLayout2.xml"/><Relationship Id="rId6" Type="http://schemas.openxmlformats.org/officeDocument/2006/relationships/hyperlink" Target="https://www.theguardian.com/culture/2018/nov/25/benin-bronzes-why-western-museums-should-keep-treasures?fbclid=IwAR3lya1GHo92cM6FKcy1mHgsg0QcpLdNgg2Krp07bdeVO_GL4KTwsG51IdE" TargetMode="External"/><Relationship Id="rId5" Type="http://schemas.openxmlformats.org/officeDocument/2006/relationships/hyperlink" Target="https://www.aljazeera.com/indepth/opinion/western-museums-guarding-african-artefacts-181203115612952.html" TargetMode="External"/><Relationship Id="rId4" Type="http://schemas.openxmlformats.org/officeDocument/2006/relationships/hyperlink" Target="https://gu.se/digitalAssets/805/805960_Dissertation_Charlotta_Dohlvik.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345A3-8070-9B4D-82A7-E117D735C4C3}"/>
              </a:ext>
            </a:extLst>
          </p:cNvPr>
          <p:cNvSpPr>
            <a:spLocks noGrp="1"/>
          </p:cNvSpPr>
          <p:nvPr>
            <p:ph type="ctrTitle"/>
          </p:nvPr>
        </p:nvSpPr>
        <p:spPr/>
        <p:txBody>
          <a:bodyPr/>
          <a:lstStyle/>
          <a:p>
            <a:r>
              <a:rPr lang="en-US" dirty="0"/>
              <a:t>What can we learn about the Kingdom of Benin?</a:t>
            </a:r>
          </a:p>
        </p:txBody>
      </p:sp>
      <p:sp>
        <p:nvSpPr>
          <p:cNvPr id="3" name="Subtitle 2">
            <a:extLst>
              <a:ext uri="{FF2B5EF4-FFF2-40B4-BE49-F238E27FC236}">
                <a16:creationId xmlns:a16="http://schemas.microsoft.com/office/drawing/2014/main" id="{DE65BAC8-5FA4-1F48-BFFF-55E7577BDBEB}"/>
              </a:ext>
            </a:extLst>
          </p:cNvPr>
          <p:cNvSpPr>
            <a:spLocks noGrp="1"/>
          </p:cNvSpPr>
          <p:nvPr>
            <p:ph type="subTitle" idx="1"/>
          </p:nvPr>
        </p:nvSpPr>
        <p:spPr/>
        <p:txBody>
          <a:bodyPr/>
          <a:lstStyle/>
          <a:p>
            <a:r>
              <a:rPr lang="en-US" dirty="0"/>
              <a:t>A focus on art and architecture</a:t>
            </a:r>
          </a:p>
        </p:txBody>
      </p:sp>
    </p:spTree>
    <p:extLst>
      <p:ext uri="{BB962C8B-B14F-4D97-AF65-F5344CB8AC3E}">
        <p14:creationId xmlns:p14="http://schemas.microsoft.com/office/powerpoint/2010/main" val="4214416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0809A-8A42-ED42-B87D-3AFAB0BAD47F}"/>
              </a:ext>
            </a:extLst>
          </p:cNvPr>
          <p:cNvSpPr>
            <a:spLocks noGrp="1"/>
          </p:cNvSpPr>
          <p:nvPr>
            <p:ph type="title"/>
          </p:nvPr>
        </p:nvSpPr>
        <p:spPr/>
        <p:txBody>
          <a:bodyPr/>
          <a:lstStyle/>
          <a:p>
            <a:r>
              <a:rPr lang="en-US" dirty="0"/>
              <a:t>Architectural context of the Benin bronzes</a:t>
            </a:r>
          </a:p>
        </p:txBody>
      </p:sp>
      <p:sp>
        <p:nvSpPr>
          <p:cNvPr id="3" name="Text Placeholder 2">
            <a:extLst>
              <a:ext uri="{FF2B5EF4-FFF2-40B4-BE49-F238E27FC236}">
                <a16:creationId xmlns:a16="http://schemas.microsoft.com/office/drawing/2014/main" id="{AC934C40-6BD6-7F44-8893-0873D276F513}"/>
              </a:ext>
            </a:extLst>
          </p:cNvPr>
          <p:cNvSpPr>
            <a:spLocks noGrp="1"/>
          </p:cNvSpPr>
          <p:nvPr>
            <p:ph type="body" idx="1"/>
          </p:nvPr>
        </p:nvSpPr>
        <p:spPr/>
        <p:txBody>
          <a:bodyPr/>
          <a:lstStyle/>
          <a:p>
            <a:r>
              <a:rPr lang="en-US" dirty="0"/>
              <a:t>The ”Benin bronzes” were mostly taken from the walls of the palaces of the Oba, or King.  Let’s explore this palace, and the city, a little bit.</a:t>
            </a:r>
          </a:p>
        </p:txBody>
      </p:sp>
    </p:spTree>
    <p:extLst>
      <p:ext uri="{BB962C8B-B14F-4D97-AF65-F5344CB8AC3E}">
        <p14:creationId xmlns:p14="http://schemas.microsoft.com/office/powerpoint/2010/main" val="2671962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5/53/Ancient_Benin_city.JPG">
            <a:extLst>
              <a:ext uri="{FF2B5EF4-FFF2-40B4-BE49-F238E27FC236}">
                <a16:creationId xmlns:a16="http://schemas.microsoft.com/office/drawing/2014/main" id="{2ED036B8-6C82-0449-81BD-9AE850422F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011" y="0"/>
            <a:ext cx="882491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4DFACF20-F711-884E-8B26-AE8D643FB5D4}"/>
              </a:ext>
            </a:extLst>
          </p:cNvPr>
          <p:cNvSpPr txBox="1">
            <a:spLocks/>
          </p:cNvSpPr>
          <p:nvPr/>
        </p:nvSpPr>
        <p:spPr>
          <a:xfrm>
            <a:off x="500269" y="365125"/>
            <a:ext cx="2660374" cy="30638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Olfert Dapper, ”De Stadt Benin”,  1668</a:t>
            </a:r>
          </a:p>
        </p:txBody>
      </p:sp>
    </p:spTree>
    <p:extLst>
      <p:ext uri="{BB962C8B-B14F-4D97-AF65-F5344CB8AC3E}">
        <p14:creationId xmlns:p14="http://schemas.microsoft.com/office/powerpoint/2010/main" val="237853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75834-532F-774E-BC6D-9B2DA5F213EB}"/>
              </a:ext>
            </a:extLst>
          </p:cNvPr>
          <p:cNvSpPr>
            <a:spLocks noGrp="1"/>
          </p:cNvSpPr>
          <p:nvPr>
            <p:ph type="title"/>
          </p:nvPr>
        </p:nvSpPr>
        <p:spPr/>
        <p:txBody>
          <a:bodyPr/>
          <a:lstStyle/>
          <a:p>
            <a:r>
              <a:rPr lang="en-US" dirty="0"/>
              <a:t>Olfert Dapper, 1668*</a:t>
            </a:r>
          </a:p>
        </p:txBody>
      </p:sp>
      <p:sp>
        <p:nvSpPr>
          <p:cNvPr id="3" name="Content Placeholder 2">
            <a:extLst>
              <a:ext uri="{FF2B5EF4-FFF2-40B4-BE49-F238E27FC236}">
                <a16:creationId xmlns:a16="http://schemas.microsoft.com/office/drawing/2014/main" id="{D9822A42-084B-1E4A-BA73-18902A874C05}"/>
              </a:ext>
            </a:extLst>
          </p:cNvPr>
          <p:cNvSpPr>
            <a:spLocks noGrp="1"/>
          </p:cNvSpPr>
          <p:nvPr>
            <p:ph idx="1"/>
          </p:nvPr>
        </p:nvSpPr>
        <p:spPr/>
        <p:txBody>
          <a:bodyPr>
            <a:normAutofit fontScale="92500" lnSpcReduction="10000"/>
          </a:bodyPr>
          <a:lstStyle/>
          <a:p>
            <a:r>
              <a:rPr lang="en-US" dirty="0"/>
              <a:t>“The king's court is square and located on the right-hand side of the city, as one enters it through the gate of </a:t>
            </a:r>
            <a:r>
              <a:rPr lang="en-US" dirty="0" err="1"/>
              <a:t>Gotton</a:t>
            </a:r>
            <a:r>
              <a:rPr lang="en-US" dirty="0"/>
              <a:t>. It is about the same size as the city of Haarlem and entirely surrounded by a special wall, comparable to the one which encircles the town. It is divided into many magnificent palaces, houses and apartments of the courtiers, and comprises beautiful and long squares with galleries, about as large as the Exchange at Amsterdam. The buildings are of different sizes however, resting on wooden pillars, from top to bottom lined with copper casts, on which pictures of their war exploits and battles are engraved. All of them are being very well maintained. Most of the buildings within this court are covered with palm leaves, instead of with square planks, and every roof is adorned with a small spired tower, on which casted copper birds are standing, being very artfully sculpted and lifelike with their wings spread.”</a:t>
            </a:r>
          </a:p>
        </p:txBody>
      </p:sp>
      <p:sp>
        <p:nvSpPr>
          <p:cNvPr id="4" name="TextBox 3">
            <a:extLst>
              <a:ext uri="{FF2B5EF4-FFF2-40B4-BE49-F238E27FC236}">
                <a16:creationId xmlns:a16="http://schemas.microsoft.com/office/drawing/2014/main" id="{63041B9E-6121-3049-9B5C-902E6C059465}"/>
              </a:ext>
            </a:extLst>
          </p:cNvPr>
          <p:cNvSpPr txBox="1"/>
          <p:nvPr/>
        </p:nvSpPr>
        <p:spPr>
          <a:xfrm>
            <a:off x="1878496" y="6176963"/>
            <a:ext cx="7683707" cy="369332"/>
          </a:xfrm>
          <a:prstGeom prst="rect">
            <a:avLst/>
          </a:prstGeom>
          <a:noFill/>
        </p:spPr>
        <p:txBody>
          <a:bodyPr wrap="none" rtlCol="0">
            <a:spAutoFit/>
          </a:bodyPr>
          <a:lstStyle/>
          <a:p>
            <a:r>
              <a:rPr lang="en-US" dirty="0"/>
              <a:t>*Dapper himself never visited Benin and relied on reports from returning sailors</a:t>
            </a:r>
          </a:p>
        </p:txBody>
      </p:sp>
    </p:spTree>
    <p:extLst>
      <p:ext uri="{BB962C8B-B14F-4D97-AF65-F5344CB8AC3E}">
        <p14:creationId xmlns:p14="http://schemas.microsoft.com/office/powerpoint/2010/main" val="3105462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5989B4-87D2-3C49-8896-436E6CFE00AD}"/>
              </a:ext>
            </a:extLst>
          </p:cNvPr>
          <p:cNvSpPr>
            <a:spLocks noGrp="1"/>
          </p:cNvSpPr>
          <p:nvPr>
            <p:ph idx="1"/>
          </p:nvPr>
        </p:nvSpPr>
        <p:spPr>
          <a:xfrm>
            <a:off x="838200" y="5519057"/>
            <a:ext cx="9873343" cy="657906"/>
          </a:xfrm>
        </p:spPr>
        <p:txBody>
          <a:bodyPr>
            <a:normAutofit fontScale="85000" lnSpcReduction="20000"/>
          </a:bodyPr>
          <a:lstStyle/>
          <a:p>
            <a:r>
              <a:rPr lang="en-US" dirty="0"/>
              <a:t>Benin City by direct observation, sketch of a British officer, 1897 (prior to destruction by British forces)</a:t>
            </a:r>
          </a:p>
        </p:txBody>
      </p:sp>
      <p:pic>
        <p:nvPicPr>
          <p:cNvPr id="2050" name="Picture 2" descr="File:Drawing of Benin City made by an English officer 1897.jpg">
            <a:extLst>
              <a:ext uri="{FF2B5EF4-FFF2-40B4-BE49-F238E27FC236}">
                <a16:creationId xmlns:a16="http://schemas.microsoft.com/office/drawing/2014/main" id="{79426CE1-E780-C247-9FFE-70FE8D3C4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650" y="264492"/>
            <a:ext cx="8140700" cy="469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370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00B579-3575-C04A-A9BA-C3F3A8032482}"/>
              </a:ext>
            </a:extLst>
          </p:cNvPr>
          <p:cNvSpPr>
            <a:spLocks noGrp="1"/>
          </p:cNvSpPr>
          <p:nvPr>
            <p:ph idx="1"/>
          </p:nvPr>
        </p:nvSpPr>
        <p:spPr>
          <a:xfrm>
            <a:off x="838200" y="5682342"/>
            <a:ext cx="4419600" cy="1175657"/>
          </a:xfrm>
        </p:spPr>
        <p:txBody>
          <a:bodyPr>
            <a:normAutofit/>
          </a:bodyPr>
          <a:lstStyle/>
          <a:p>
            <a:r>
              <a:rPr lang="en-US" dirty="0"/>
              <a:t>Walls of Benin City, by excavation</a:t>
            </a:r>
          </a:p>
        </p:txBody>
      </p:sp>
      <p:pic>
        <p:nvPicPr>
          <p:cNvPr id="3076" name="Picture 4" descr="Great Benin History | Edo Delta Movement">
            <a:extLst>
              <a:ext uri="{FF2B5EF4-FFF2-40B4-BE49-F238E27FC236}">
                <a16:creationId xmlns:a16="http://schemas.microsoft.com/office/drawing/2014/main" id="{E3603A49-4E72-1F43-B09B-475B87A2A1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150" y="-1"/>
            <a:ext cx="5543550" cy="6770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732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0CC5-65D6-BA46-95A6-CA1FD8CB344C}"/>
              </a:ext>
            </a:extLst>
          </p:cNvPr>
          <p:cNvSpPr>
            <a:spLocks noGrp="1"/>
          </p:cNvSpPr>
          <p:nvPr>
            <p:ph type="title"/>
          </p:nvPr>
        </p:nvSpPr>
        <p:spPr/>
        <p:txBody>
          <a:bodyPr/>
          <a:lstStyle/>
          <a:p>
            <a:r>
              <a:rPr lang="en-US" dirty="0"/>
              <a:t>The Palace</a:t>
            </a:r>
          </a:p>
        </p:txBody>
      </p:sp>
      <p:sp>
        <p:nvSpPr>
          <p:cNvPr id="3" name="Content Placeholder 2">
            <a:extLst>
              <a:ext uri="{FF2B5EF4-FFF2-40B4-BE49-F238E27FC236}">
                <a16:creationId xmlns:a16="http://schemas.microsoft.com/office/drawing/2014/main" id="{64688AC1-C122-FC4D-B3DA-53D7A5245222}"/>
              </a:ext>
            </a:extLst>
          </p:cNvPr>
          <p:cNvSpPr>
            <a:spLocks noGrp="1"/>
          </p:cNvSpPr>
          <p:nvPr>
            <p:ph idx="1"/>
          </p:nvPr>
        </p:nvSpPr>
        <p:spPr>
          <a:xfrm>
            <a:off x="838200" y="5372099"/>
            <a:ext cx="10515600" cy="804863"/>
          </a:xfrm>
        </p:spPr>
        <p:txBody>
          <a:bodyPr>
            <a:normAutofit lnSpcReduction="10000"/>
          </a:bodyPr>
          <a:lstStyle/>
          <a:p>
            <a:r>
              <a:rPr lang="en-US" dirty="0"/>
              <a:t>Bronze Box, representing part of the Oba’s Palace, manufactured in Benin City</a:t>
            </a:r>
          </a:p>
        </p:txBody>
      </p:sp>
      <p:pic>
        <p:nvPicPr>
          <p:cNvPr id="4098" name="Picture 2" descr="Benin, Bronze box representing section of palace in Benin City c ...">
            <a:extLst>
              <a:ext uri="{FF2B5EF4-FFF2-40B4-BE49-F238E27FC236}">
                <a16:creationId xmlns:a16="http://schemas.microsoft.com/office/drawing/2014/main" id="{D0CD5CB6-5790-A74B-A372-0C0800456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3100" y="365125"/>
            <a:ext cx="63500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170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0CC5-65D6-BA46-95A6-CA1FD8CB344C}"/>
              </a:ext>
            </a:extLst>
          </p:cNvPr>
          <p:cNvSpPr>
            <a:spLocks noGrp="1"/>
          </p:cNvSpPr>
          <p:nvPr>
            <p:ph type="title"/>
          </p:nvPr>
        </p:nvSpPr>
        <p:spPr/>
        <p:txBody>
          <a:bodyPr/>
          <a:lstStyle/>
          <a:p>
            <a:r>
              <a:rPr lang="en-US" dirty="0"/>
              <a:t>The Palace</a:t>
            </a:r>
          </a:p>
        </p:txBody>
      </p:sp>
      <p:sp>
        <p:nvSpPr>
          <p:cNvPr id="3" name="Content Placeholder 2">
            <a:extLst>
              <a:ext uri="{FF2B5EF4-FFF2-40B4-BE49-F238E27FC236}">
                <a16:creationId xmlns:a16="http://schemas.microsoft.com/office/drawing/2014/main" id="{64688AC1-C122-FC4D-B3DA-53D7A5245222}"/>
              </a:ext>
            </a:extLst>
          </p:cNvPr>
          <p:cNvSpPr>
            <a:spLocks noGrp="1"/>
          </p:cNvSpPr>
          <p:nvPr>
            <p:ph idx="1"/>
          </p:nvPr>
        </p:nvSpPr>
        <p:spPr>
          <a:xfrm>
            <a:off x="838200" y="5372099"/>
            <a:ext cx="10515600" cy="804863"/>
          </a:xfrm>
        </p:spPr>
        <p:txBody>
          <a:bodyPr>
            <a:normAutofit/>
          </a:bodyPr>
          <a:lstStyle/>
          <a:p>
            <a:r>
              <a:rPr lang="en-US" dirty="0"/>
              <a:t>Photograph of roofline at Oba’s Palace</a:t>
            </a:r>
          </a:p>
        </p:txBody>
      </p:sp>
      <p:pic>
        <p:nvPicPr>
          <p:cNvPr id="5122" name="Picture 2" descr="ukpuru: Roofs of Old Benin City Scaled-down version of the tower ...">
            <a:extLst>
              <a:ext uri="{FF2B5EF4-FFF2-40B4-BE49-F238E27FC236}">
                <a16:creationId xmlns:a16="http://schemas.microsoft.com/office/drawing/2014/main" id="{B6E19ECA-BDFA-BA42-9D2E-5DEF770F9E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1713" y="0"/>
            <a:ext cx="53355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071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046D-25DB-7248-BF3E-6665F777A566}"/>
              </a:ext>
            </a:extLst>
          </p:cNvPr>
          <p:cNvSpPr>
            <a:spLocks noGrp="1"/>
          </p:cNvSpPr>
          <p:nvPr>
            <p:ph type="title"/>
          </p:nvPr>
        </p:nvSpPr>
        <p:spPr/>
        <p:txBody>
          <a:bodyPr/>
          <a:lstStyle/>
          <a:p>
            <a:r>
              <a:rPr lang="en-US" dirty="0"/>
              <a:t>Meaning and Symbolism</a:t>
            </a:r>
          </a:p>
        </p:txBody>
      </p:sp>
      <p:sp>
        <p:nvSpPr>
          <p:cNvPr id="3" name="Text Placeholder 2">
            <a:extLst>
              <a:ext uri="{FF2B5EF4-FFF2-40B4-BE49-F238E27FC236}">
                <a16:creationId xmlns:a16="http://schemas.microsoft.com/office/drawing/2014/main" id="{4367281B-E4B8-BB4F-B05C-7330B248FE1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64875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8750C-1AC4-5048-902E-BD32A35B76EB}"/>
              </a:ext>
            </a:extLst>
          </p:cNvPr>
          <p:cNvSpPr>
            <a:spLocks noGrp="1"/>
          </p:cNvSpPr>
          <p:nvPr>
            <p:ph type="title"/>
          </p:nvPr>
        </p:nvSpPr>
        <p:spPr/>
        <p:txBody>
          <a:bodyPr/>
          <a:lstStyle/>
          <a:p>
            <a:r>
              <a:rPr lang="en-US" dirty="0"/>
              <a:t>Kingship – decorating a palace</a:t>
            </a:r>
          </a:p>
        </p:txBody>
      </p:sp>
      <p:sp>
        <p:nvSpPr>
          <p:cNvPr id="3" name="Content Placeholder 2">
            <a:extLst>
              <a:ext uri="{FF2B5EF4-FFF2-40B4-BE49-F238E27FC236}">
                <a16:creationId xmlns:a16="http://schemas.microsoft.com/office/drawing/2014/main" id="{17368C81-7193-AA40-9737-E2C71BADEE65}"/>
              </a:ext>
            </a:extLst>
          </p:cNvPr>
          <p:cNvSpPr>
            <a:spLocks noGrp="1"/>
          </p:cNvSpPr>
          <p:nvPr>
            <p:ph idx="1"/>
          </p:nvPr>
        </p:nvSpPr>
        <p:spPr/>
        <p:txBody>
          <a:bodyPr/>
          <a:lstStyle/>
          <a:p>
            <a:r>
              <a:rPr lang="en-US" dirty="0"/>
              <a:t>The kingdom had sumptuary laws – ownership of particular materials and objects was restricted to certain social classes. </a:t>
            </a:r>
          </a:p>
          <a:p>
            <a:r>
              <a:rPr lang="en-US" dirty="0"/>
              <a:t>Only the Oba was allowed to own brass objects</a:t>
            </a:r>
          </a:p>
          <a:p>
            <a:r>
              <a:rPr lang="en-US" dirty="0"/>
              <a:t>The images were designed to ‘wow’, to impress, by presenting the power, wealth, and authority of the Oba… much like palaces in Europe</a:t>
            </a:r>
          </a:p>
          <a:p>
            <a:r>
              <a:rPr lang="en-US" dirty="0"/>
              <a:t>They were propaganda aimed at merchants, courtiers, ambassadors, and subjects of the Oba</a:t>
            </a:r>
          </a:p>
        </p:txBody>
      </p:sp>
    </p:spTree>
    <p:extLst>
      <p:ext uri="{BB962C8B-B14F-4D97-AF65-F5344CB8AC3E}">
        <p14:creationId xmlns:p14="http://schemas.microsoft.com/office/powerpoint/2010/main" val="2623488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DDA4B-B085-964D-BB48-510E2D0847A0}"/>
              </a:ext>
            </a:extLst>
          </p:cNvPr>
          <p:cNvSpPr>
            <a:spLocks noGrp="1"/>
          </p:cNvSpPr>
          <p:nvPr>
            <p:ph type="title"/>
          </p:nvPr>
        </p:nvSpPr>
        <p:spPr/>
        <p:txBody>
          <a:bodyPr/>
          <a:lstStyle/>
          <a:p>
            <a:r>
              <a:rPr lang="en-US" dirty="0"/>
              <a:t>Kingship – royal regalia and gestures</a:t>
            </a:r>
          </a:p>
        </p:txBody>
      </p:sp>
      <p:sp>
        <p:nvSpPr>
          <p:cNvPr id="3" name="Content Placeholder 2">
            <a:extLst>
              <a:ext uri="{FF2B5EF4-FFF2-40B4-BE49-F238E27FC236}">
                <a16:creationId xmlns:a16="http://schemas.microsoft.com/office/drawing/2014/main" id="{CBFFA6DA-BA64-5144-AFF0-90F309D6D836}"/>
              </a:ext>
            </a:extLst>
          </p:cNvPr>
          <p:cNvSpPr>
            <a:spLocks noGrp="1"/>
          </p:cNvSpPr>
          <p:nvPr>
            <p:ph idx="1"/>
          </p:nvPr>
        </p:nvSpPr>
        <p:spPr/>
        <p:txBody>
          <a:bodyPr/>
          <a:lstStyle/>
          <a:p>
            <a:r>
              <a:rPr lang="en-US" dirty="0"/>
              <a:t>The way the people in the images are dressed is important.</a:t>
            </a:r>
          </a:p>
          <a:p>
            <a:r>
              <a:rPr lang="en-US" dirty="0"/>
              <a:t>Their dress signifies status in a society were sumptuary laws defined people’s dress and luxuries.</a:t>
            </a:r>
          </a:p>
          <a:p>
            <a:r>
              <a:rPr lang="en-US" dirty="0"/>
              <a:t>Servants are dressed the simplest, courtiers wear more wealth, soldiers are in armor, kings have the most regalia.</a:t>
            </a:r>
          </a:p>
          <a:p>
            <a:r>
              <a:rPr lang="en-US" dirty="0"/>
              <a:t>The stance of one hand by the waist and weapons raised was a signal of loyalty</a:t>
            </a:r>
          </a:p>
          <a:p>
            <a:r>
              <a:rPr lang="en-US" dirty="0"/>
              <a:t>Riding on horses and having attendants also signaled power and status</a:t>
            </a:r>
          </a:p>
        </p:txBody>
      </p:sp>
    </p:spTree>
    <p:extLst>
      <p:ext uri="{BB962C8B-B14F-4D97-AF65-F5344CB8AC3E}">
        <p14:creationId xmlns:p14="http://schemas.microsoft.com/office/powerpoint/2010/main" val="1139520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89C33-EDEC-574E-8CAD-7020A3AC3321}"/>
              </a:ext>
            </a:extLst>
          </p:cNvPr>
          <p:cNvSpPr>
            <a:spLocks noGrp="1"/>
          </p:cNvSpPr>
          <p:nvPr>
            <p:ph type="title"/>
          </p:nvPr>
        </p:nvSpPr>
        <p:spPr/>
        <p:txBody>
          <a:bodyPr/>
          <a:lstStyle/>
          <a:p>
            <a:r>
              <a:rPr lang="en-US" dirty="0"/>
              <a:t>First look, 16th-18</a:t>
            </a:r>
            <a:r>
              <a:rPr lang="en-US" baseline="30000" dirty="0"/>
              <a:t>th</a:t>
            </a:r>
            <a:r>
              <a:rPr lang="en-US" dirty="0"/>
              <a:t> century  bronze plaques</a:t>
            </a:r>
          </a:p>
        </p:txBody>
      </p:sp>
      <p:sp>
        <p:nvSpPr>
          <p:cNvPr id="3" name="Text Placeholder 2">
            <a:extLst>
              <a:ext uri="{FF2B5EF4-FFF2-40B4-BE49-F238E27FC236}">
                <a16:creationId xmlns:a16="http://schemas.microsoft.com/office/drawing/2014/main" id="{BB8FE72A-402C-6840-8D7A-69601F95AF1E}"/>
              </a:ext>
            </a:extLst>
          </p:cNvPr>
          <p:cNvSpPr>
            <a:spLocks noGrp="1"/>
          </p:cNvSpPr>
          <p:nvPr>
            <p:ph type="body" idx="1"/>
          </p:nvPr>
        </p:nvSpPr>
        <p:spPr/>
        <p:txBody>
          <a:bodyPr/>
          <a:lstStyle/>
          <a:p>
            <a:r>
              <a:rPr lang="en-US" dirty="0"/>
              <a:t>The “Benin Bronzes” are mostly plaques made of brass.  They were made by specialists who worked for the Oba, the King of Benin.  Let’s look at some of these plaques.</a:t>
            </a:r>
          </a:p>
        </p:txBody>
      </p:sp>
    </p:spTree>
    <p:extLst>
      <p:ext uri="{BB962C8B-B14F-4D97-AF65-F5344CB8AC3E}">
        <p14:creationId xmlns:p14="http://schemas.microsoft.com/office/powerpoint/2010/main" val="1779624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09773-C0BF-8346-9882-2DD0EEA03558}"/>
              </a:ext>
            </a:extLst>
          </p:cNvPr>
          <p:cNvSpPr>
            <a:spLocks noGrp="1"/>
          </p:cNvSpPr>
          <p:nvPr>
            <p:ph type="title"/>
          </p:nvPr>
        </p:nvSpPr>
        <p:spPr/>
        <p:txBody>
          <a:bodyPr/>
          <a:lstStyle/>
          <a:p>
            <a:r>
              <a:rPr lang="en-US" dirty="0"/>
              <a:t>War and soldiers</a:t>
            </a:r>
          </a:p>
        </p:txBody>
      </p:sp>
      <p:sp>
        <p:nvSpPr>
          <p:cNvPr id="3" name="Content Placeholder 2">
            <a:extLst>
              <a:ext uri="{FF2B5EF4-FFF2-40B4-BE49-F238E27FC236}">
                <a16:creationId xmlns:a16="http://schemas.microsoft.com/office/drawing/2014/main" id="{52E0052F-1ACC-3440-B7CB-08C07C4977FF}"/>
              </a:ext>
            </a:extLst>
          </p:cNvPr>
          <p:cNvSpPr>
            <a:spLocks noGrp="1"/>
          </p:cNvSpPr>
          <p:nvPr>
            <p:ph idx="1"/>
          </p:nvPr>
        </p:nvSpPr>
        <p:spPr/>
        <p:txBody>
          <a:bodyPr/>
          <a:lstStyle/>
          <a:p>
            <a:r>
              <a:rPr lang="en-US" dirty="0"/>
              <a:t>The Benin state existed in an increasingly turbulent environment in the sixteenth through nineteenth centuries. The Atlantic slave trade, in particular, made the region unsafe.  That’s what led to a vast expansion of city walls.  </a:t>
            </a:r>
          </a:p>
          <a:p>
            <a:r>
              <a:rPr lang="en-US" dirty="0"/>
              <a:t>Benin flourished in this environment, and largely subjugated many surrounding territories.  Thus the profusion of soldiers in the bronzes.</a:t>
            </a:r>
          </a:p>
        </p:txBody>
      </p:sp>
    </p:spTree>
    <p:extLst>
      <p:ext uri="{BB962C8B-B14F-4D97-AF65-F5344CB8AC3E}">
        <p14:creationId xmlns:p14="http://schemas.microsoft.com/office/powerpoint/2010/main" val="35238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65D76-BF1E-A340-99EB-47793C6897F4}"/>
              </a:ext>
            </a:extLst>
          </p:cNvPr>
          <p:cNvSpPr>
            <a:spLocks noGrp="1"/>
          </p:cNvSpPr>
          <p:nvPr>
            <p:ph type="title"/>
          </p:nvPr>
        </p:nvSpPr>
        <p:spPr/>
        <p:txBody>
          <a:bodyPr/>
          <a:lstStyle/>
          <a:p>
            <a:r>
              <a:rPr lang="en-US" dirty="0"/>
              <a:t>Trade and diplomacy</a:t>
            </a:r>
          </a:p>
        </p:txBody>
      </p:sp>
      <p:sp>
        <p:nvSpPr>
          <p:cNvPr id="3" name="Content Placeholder 2">
            <a:extLst>
              <a:ext uri="{FF2B5EF4-FFF2-40B4-BE49-F238E27FC236}">
                <a16:creationId xmlns:a16="http://schemas.microsoft.com/office/drawing/2014/main" id="{412F57B4-C1D1-DC43-9072-FC570F5AFB7F}"/>
              </a:ext>
            </a:extLst>
          </p:cNvPr>
          <p:cNvSpPr>
            <a:spLocks noGrp="1"/>
          </p:cNvSpPr>
          <p:nvPr>
            <p:ph idx="1"/>
          </p:nvPr>
        </p:nvSpPr>
        <p:spPr/>
        <p:txBody>
          <a:bodyPr/>
          <a:lstStyle/>
          <a:p>
            <a:r>
              <a:rPr lang="en-US" dirty="0"/>
              <a:t>Trade was also important.  Benin dominated much of the trade </a:t>
            </a:r>
            <a:r>
              <a:rPr lang="en-US" i="1" dirty="0"/>
              <a:t>along </a:t>
            </a:r>
            <a:r>
              <a:rPr lang="en-US" dirty="0"/>
              <a:t> the coast to east and west in the seventeenth century and beyond.  </a:t>
            </a:r>
          </a:p>
          <a:p>
            <a:r>
              <a:rPr lang="en-US" dirty="0"/>
              <a:t>Neighboring diplomats, and Europeans, arrived both for diplomacy and to arrange trade.</a:t>
            </a:r>
          </a:p>
          <a:p>
            <a:r>
              <a:rPr lang="en-US" dirty="0"/>
              <a:t>Benin also increasingly played an important role in brokering the Atlantic slave trade.</a:t>
            </a:r>
          </a:p>
        </p:txBody>
      </p:sp>
    </p:spTree>
    <p:extLst>
      <p:ext uri="{BB962C8B-B14F-4D97-AF65-F5344CB8AC3E}">
        <p14:creationId xmlns:p14="http://schemas.microsoft.com/office/powerpoint/2010/main" val="2294859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C74F-3E6A-AC49-9A82-BA35C71CC5AF}"/>
              </a:ext>
            </a:extLst>
          </p:cNvPr>
          <p:cNvSpPr>
            <a:spLocks noGrp="1"/>
          </p:cNvSpPr>
          <p:nvPr>
            <p:ph type="title"/>
          </p:nvPr>
        </p:nvSpPr>
        <p:spPr/>
        <p:txBody>
          <a:bodyPr/>
          <a:lstStyle/>
          <a:p>
            <a:r>
              <a:rPr lang="en-US" dirty="0"/>
              <a:t>Symbolic animals</a:t>
            </a:r>
          </a:p>
        </p:txBody>
      </p:sp>
      <p:sp>
        <p:nvSpPr>
          <p:cNvPr id="3" name="Content Placeholder 2">
            <a:extLst>
              <a:ext uri="{FF2B5EF4-FFF2-40B4-BE49-F238E27FC236}">
                <a16:creationId xmlns:a16="http://schemas.microsoft.com/office/drawing/2014/main" id="{4241C67B-5D0D-6841-A5C2-33F4991ABE46}"/>
              </a:ext>
            </a:extLst>
          </p:cNvPr>
          <p:cNvSpPr>
            <a:spLocks noGrp="1"/>
          </p:cNvSpPr>
          <p:nvPr>
            <p:ph idx="1"/>
          </p:nvPr>
        </p:nvSpPr>
        <p:spPr/>
        <p:txBody>
          <a:bodyPr/>
          <a:lstStyle/>
          <a:p>
            <a:r>
              <a:rPr lang="en-US" dirty="0"/>
              <a:t>Animals are associated with the power and importance of the Oba n many Bronzes.</a:t>
            </a:r>
          </a:p>
          <a:p>
            <a:r>
              <a:rPr lang="en-US" dirty="0"/>
              <a:t>The Oba is metaphorically referred to as the “leopard of the house” – dangerous, cunning, graceful, important.  </a:t>
            </a:r>
          </a:p>
          <a:p>
            <a:r>
              <a:rPr lang="en-US" dirty="0"/>
              <a:t>But another animal associated with the Oba in some Bronzes is the humble mudfish – an animal that can live both on land and in water. This association indicates that the Oba spans the spiritual/ancestral world and the current/physical world.</a:t>
            </a:r>
          </a:p>
        </p:txBody>
      </p:sp>
    </p:spTree>
    <p:extLst>
      <p:ext uri="{BB962C8B-B14F-4D97-AF65-F5344CB8AC3E}">
        <p14:creationId xmlns:p14="http://schemas.microsoft.com/office/powerpoint/2010/main" val="3982262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7A9F2-9EC2-214E-8316-32574A23B771}"/>
              </a:ext>
            </a:extLst>
          </p:cNvPr>
          <p:cNvSpPr>
            <a:spLocks noGrp="1"/>
          </p:cNvSpPr>
          <p:nvPr>
            <p:ph type="title"/>
          </p:nvPr>
        </p:nvSpPr>
        <p:spPr/>
        <p:txBody>
          <a:bodyPr/>
          <a:lstStyle/>
          <a:p>
            <a:r>
              <a:rPr lang="en-US" dirty="0"/>
              <a:t>Debate: Should the Benin Bronzes be returned?</a:t>
            </a:r>
          </a:p>
        </p:txBody>
      </p:sp>
      <p:sp>
        <p:nvSpPr>
          <p:cNvPr id="3" name="Text Placeholder 2">
            <a:extLst>
              <a:ext uri="{FF2B5EF4-FFF2-40B4-BE49-F238E27FC236}">
                <a16:creationId xmlns:a16="http://schemas.microsoft.com/office/drawing/2014/main" id="{1B7268F6-4BA4-6F4D-94B5-C214C43F70F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76893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2CF7-748F-1448-B69B-FE4E6391C3B2}"/>
              </a:ext>
            </a:extLst>
          </p:cNvPr>
          <p:cNvSpPr>
            <a:spLocks noGrp="1"/>
          </p:cNvSpPr>
          <p:nvPr>
            <p:ph type="title"/>
          </p:nvPr>
        </p:nvSpPr>
        <p:spPr/>
        <p:txBody>
          <a:bodyPr/>
          <a:lstStyle/>
          <a:p>
            <a:r>
              <a:rPr lang="en-US" dirty="0"/>
              <a:t>Say you </a:t>
            </a:r>
            <a:r>
              <a:rPr lang="en-US" dirty="0" err="1"/>
              <a:t>wanna</a:t>
            </a:r>
            <a:r>
              <a:rPr lang="en-US" dirty="0"/>
              <a:t> buy a debate lesson?</a:t>
            </a:r>
          </a:p>
        </p:txBody>
      </p:sp>
      <p:sp>
        <p:nvSpPr>
          <p:cNvPr id="3" name="Content Placeholder 2">
            <a:extLst>
              <a:ext uri="{FF2B5EF4-FFF2-40B4-BE49-F238E27FC236}">
                <a16:creationId xmlns:a16="http://schemas.microsoft.com/office/drawing/2014/main" id="{F198C237-C2DC-704E-B863-F871DA8A68B1}"/>
              </a:ext>
            </a:extLst>
          </p:cNvPr>
          <p:cNvSpPr>
            <a:spLocks noGrp="1"/>
          </p:cNvSpPr>
          <p:nvPr>
            <p:ph idx="1"/>
          </p:nvPr>
        </p:nvSpPr>
        <p:spPr/>
        <p:txBody>
          <a:bodyPr/>
          <a:lstStyle/>
          <a:p>
            <a:r>
              <a:rPr lang="en-US" dirty="0" err="1"/>
              <a:t>TES.com</a:t>
            </a:r>
            <a:r>
              <a:rPr lang="en-US" dirty="0"/>
              <a:t> - </a:t>
            </a:r>
            <a:r>
              <a:rPr lang="en-US" dirty="0">
                <a:hlinkClick r:id="rId2"/>
              </a:rPr>
              <a:t>https://www.tes.com/en-us/teaching-resource/benin-kingdom-lesson-9-benin-bronzes-debate-11071579</a:t>
            </a:r>
            <a:endParaRPr lang="en-US" dirty="0"/>
          </a:p>
          <a:p>
            <a:r>
              <a:rPr lang="en-US" dirty="0"/>
              <a:t>KS2History - </a:t>
            </a:r>
            <a:r>
              <a:rPr lang="en-US" dirty="0">
                <a:hlinkClick r:id="rId3"/>
              </a:rPr>
              <a:t>https://www.ks2history.com/benin-lesson-plans</a:t>
            </a:r>
            <a:r>
              <a:rPr lang="en-US" dirty="0"/>
              <a:t> </a:t>
            </a:r>
          </a:p>
          <a:p>
            <a:r>
              <a:rPr lang="en-US" dirty="0" err="1"/>
              <a:t>KeyStageHistory</a:t>
            </a:r>
            <a:r>
              <a:rPr lang="en-US" dirty="0"/>
              <a:t> - https://</a:t>
            </a:r>
            <a:r>
              <a:rPr lang="en-US" dirty="0" err="1"/>
              <a:t>www.keystagehistory.co.uk</a:t>
            </a:r>
            <a:r>
              <a:rPr lang="en-US" dirty="0"/>
              <a:t>/keystage-2/kq6-should-the-benin-bronzes-be-returned-smart-task/</a:t>
            </a:r>
          </a:p>
          <a:p>
            <a:endParaRPr lang="en-US" dirty="0"/>
          </a:p>
          <a:p>
            <a:endParaRPr lang="en-US" dirty="0"/>
          </a:p>
          <a:p>
            <a:pPr marL="0" indent="0">
              <a:buNone/>
            </a:pPr>
            <a:r>
              <a:rPr lang="en-US" dirty="0"/>
              <a:t>*</a:t>
            </a:r>
            <a:r>
              <a:rPr lang="en-US" i="1" dirty="0"/>
              <a:t>Note: we do not endorse any of these lesson plans</a:t>
            </a:r>
          </a:p>
        </p:txBody>
      </p:sp>
    </p:spTree>
    <p:extLst>
      <p:ext uri="{BB962C8B-B14F-4D97-AF65-F5344CB8AC3E}">
        <p14:creationId xmlns:p14="http://schemas.microsoft.com/office/powerpoint/2010/main" val="1961535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D5445-EB5E-DA47-A853-8B97386D54F2}"/>
              </a:ext>
            </a:extLst>
          </p:cNvPr>
          <p:cNvSpPr>
            <a:spLocks noGrp="1"/>
          </p:cNvSpPr>
          <p:nvPr>
            <p:ph type="title"/>
          </p:nvPr>
        </p:nvSpPr>
        <p:spPr>
          <a:xfrm>
            <a:off x="838200" y="2103437"/>
            <a:ext cx="10515600" cy="2182813"/>
          </a:xfrm>
        </p:spPr>
        <p:txBody>
          <a:bodyPr>
            <a:normAutofit/>
          </a:bodyPr>
          <a:lstStyle/>
          <a:p>
            <a:r>
              <a:rPr lang="en-US" dirty="0"/>
              <a:t>Resolved: British and American museums should restitute (return) the Benin Bronzes to the country of Nigeria</a:t>
            </a:r>
          </a:p>
        </p:txBody>
      </p:sp>
    </p:spTree>
    <p:extLst>
      <p:ext uri="{BB962C8B-B14F-4D97-AF65-F5344CB8AC3E}">
        <p14:creationId xmlns:p14="http://schemas.microsoft.com/office/powerpoint/2010/main" val="1851132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31A43-4559-7746-8749-97D977BC712A}"/>
              </a:ext>
            </a:extLst>
          </p:cNvPr>
          <p:cNvSpPr>
            <a:spLocks noGrp="1"/>
          </p:cNvSpPr>
          <p:nvPr>
            <p:ph type="title"/>
          </p:nvPr>
        </p:nvSpPr>
        <p:spPr/>
        <p:txBody>
          <a:bodyPr/>
          <a:lstStyle/>
          <a:p>
            <a:r>
              <a:rPr lang="en-US" dirty="0"/>
              <a:t>Historical arguments in favor</a:t>
            </a:r>
          </a:p>
        </p:txBody>
      </p:sp>
      <p:sp>
        <p:nvSpPr>
          <p:cNvPr id="3" name="Content Placeholder 2">
            <a:extLst>
              <a:ext uri="{FF2B5EF4-FFF2-40B4-BE49-F238E27FC236}">
                <a16:creationId xmlns:a16="http://schemas.microsoft.com/office/drawing/2014/main" id="{AACD81B5-AE27-7541-A048-E8A481CDFDF1}"/>
              </a:ext>
            </a:extLst>
          </p:cNvPr>
          <p:cNvSpPr>
            <a:spLocks noGrp="1"/>
          </p:cNvSpPr>
          <p:nvPr>
            <p:ph idx="1"/>
          </p:nvPr>
        </p:nvSpPr>
        <p:spPr/>
        <p:txBody>
          <a:bodyPr/>
          <a:lstStyle/>
          <a:p>
            <a:r>
              <a:rPr lang="en-US" dirty="0"/>
              <a:t>The Bronzes were taken by British forces in 1897, after an expedition that left the city and palace destroyed.  The bronzes were among the spoils seized from the palace. They were therefore stolen.</a:t>
            </a:r>
          </a:p>
          <a:p>
            <a:r>
              <a:rPr lang="en-US" dirty="0"/>
              <a:t>The Bronzes were taken as part of the institution of colonialism, which forcefully put the people of Benin City, the Kingdom of Benin, (and Nigeria)under colonial rule for more than 60 years.</a:t>
            </a:r>
          </a:p>
          <a:p>
            <a:r>
              <a:rPr lang="en-US" dirty="0"/>
              <a:t>The Benin Bronzes are part of the cultural heritage of the people of the Kingdom of Benin, and Nigeria more broadly, and they should be returned to them as their cultural property.</a:t>
            </a:r>
          </a:p>
        </p:txBody>
      </p:sp>
    </p:spTree>
    <p:extLst>
      <p:ext uri="{BB962C8B-B14F-4D97-AF65-F5344CB8AC3E}">
        <p14:creationId xmlns:p14="http://schemas.microsoft.com/office/powerpoint/2010/main" val="3840717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9D808-7016-8A42-9D35-AF0004649664}"/>
              </a:ext>
            </a:extLst>
          </p:cNvPr>
          <p:cNvSpPr>
            <a:spLocks noGrp="1"/>
          </p:cNvSpPr>
          <p:nvPr>
            <p:ph type="title"/>
          </p:nvPr>
        </p:nvSpPr>
        <p:spPr/>
        <p:txBody>
          <a:bodyPr/>
          <a:lstStyle/>
          <a:p>
            <a:r>
              <a:rPr lang="en-US" dirty="0"/>
              <a:t>Contemporary arguments in favor</a:t>
            </a:r>
          </a:p>
        </p:txBody>
      </p:sp>
      <p:sp>
        <p:nvSpPr>
          <p:cNvPr id="3" name="Content Placeholder 2">
            <a:extLst>
              <a:ext uri="{FF2B5EF4-FFF2-40B4-BE49-F238E27FC236}">
                <a16:creationId xmlns:a16="http://schemas.microsoft.com/office/drawing/2014/main" id="{ECECB974-DAC7-6E4D-8EC4-B763613D56DB}"/>
              </a:ext>
            </a:extLst>
          </p:cNvPr>
          <p:cNvSpPr>
            <a:spLocks noGrp="1"/>
          </p:cNvSpPr>
          <p:nvPr>
            <p:ph idx="1"/>
          </p:nvPr>
        </p:nvSpPr>
        <p:spPr/>
        <p:txBody>
          <a:bodyPr/>
          <a:lstStyle/>
          <a:p>
            <a:r>
              <a:rPr lang="en-US" dirty="0"/>
              <a:t>Lots of art has been repatriated or restituted to the people from whom it has been seized. One example is art that the Nazis stole from Jewish people during the Holocaust. </a:t>
            </a:r>
          </a:p>
          <a:p>
            <a:r>
              <a:rPr lang="en-US" dirty="0"/>
              <a:t>The government of Nigeria has asked for all, or at least some, of the art to be returned.  </a:t>
            </a:r>
          </a:p>
          <a:p>
            <a:r>
              <a:rPr lang="en-US" dirty="0"/>
              <a:t>There are few museums and little historical art retained in Nigeria.  Currently, the people of Benin City and Nigeria as a whole cannot see artwork their own ancestors made, including these bronzes.</a:t>
            </a:r>
          </a:p>
          <a:p>
            <a:endParaRPr lang="en-US" dirty="0"/>
          </a:p>
        </p:txBody>
      </p:sp>
    </p:spTree>
    <p:extLst>
      <p:ext uri="{BB962C8B-B14F-4D97-AF65-F5344CB8AC3E}">
        <p14:creationId xmlns:p14="http://schemas.microsoft.com/office/powerpoint/2010/main" val="910616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D4C3F-DCD8-3947-8290-EED985449BD6}"/>
              </a:ext>
            </a:extLst>
          </p:cNvPr>
          <p:cNvSpPr>
            <a:spLocks noGrp="1"/>
          </p:cNvSpPr>
          <p:nvPr>
            <p:ph type="title"/>
          </p:nvPr>
        </p:nvSpPr>
        <p:spPr/>
        <p:txBody>
          <a:bodyPr/>
          <a:lstStyle/>
          <a:p>
            <a:r>
              <a:rPr lang="en-US" dirty="0"/>
              <a:t>Historical arguments against</a:t>
            </a:r>
          </a:p>
        </p:txBody>
      </p:sp>
      <p:sp>
        <p:nvSpPr>
          <p:cNvPr id="3" name="Content Placeholder 2">
            <a:extLst>
              <a:ext uri="{FF2B5EF4-FFF2-40B4-BE49-F238E27FC236}">
                <a16:creationId xmlns:a16="http://schemas.microsoft.com/office/drawing/2014/main" id="{B5B7033A-AF0B-9540-8794-F5F00D680D2A}"/>
              </a:ext>
            </a:extLst>
          </p:cNvPr>
          <p:cNvSpPr>
            <a:spLocks noGrp="1"/>
          </p:cNvSpPr>
          <p:nvPr>
            <p:ph idx="1"/>
          </p:nvPr>
        </p:nvSpPr>
        <p:spPr/>
        <p:txBody>
          <a:bodyPr/>
          <a:lstStyle/>
          <a:p>
            <a:r>
              <a:rPr lang="en-US" dirty="0"/>
              <a:t>The bronzes were allegedly at least partly made from metal traded to the Oba [King] in return for people, mostly from outside of Benin, whom the Oba’s soldiers had enslaved.  So if the bronzes should go anywhere, it should go to the descendants of those enslaved people.</a:t>
            </a:r>
          </a:p>
          <a:p>
            <a:r>
              <a:rPr lang="en-US" dirty="0"/>
              <a:t>The expedition that burned down Benin City and resulted in the seizure of these artifacts was in retaliation for the deaths of an expedition under British official James Phillips. They were killed by some citizens of Benin. Therefore, the Benin Bronzes are actually spoils of war.</a:t>
            </a:r>
          </a:p>
        </p:txBody>
      </p:sp>
    </p:spTree>
    <p:extLst>
      <p:ext uri="{BB962C8B-B14F-4D97-AF65-F5344CB8AC3E}">
        <p14:creationId xmlns:p14="http://schemas.microsoft.com/office/powerpoint/2010/main" val="2016236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6BA1-35AB-D544-96C7-599D3E9F3E8F}"/>
              </a:ext>
            </a:extLst>
          </p:cNvPr>
          <p:cNvSpPr>
            <a:spLocks noGrp="1"/>
          </p:cNvSpPr>
          <p:nvPr>
            <p:ph type="title"/>
          </p:nvPr>
        </p:nvSpPr>
        <p:spPr/>
        <p:txBody>
          <a:bodyPr/>
          <a:lstStyle/>
          <a:p>
            <a:r>
              <a:rPr lang="en-US" dirty="0"/>
              <a:t>Contemporary arguments against</a:t>
            </a:r>
          </a:p>
        </p:txBody>
      </p:sp>
      <p:sp>
        <p:nvSpPr>
          <p:cNvPr id="3" name="Content Placeholder 2">
            <a:extLst>
              <a:ext uri="{FF2B5EF4-FFF2-40B4-BE49-F238E27FC236}">
                <a16:creationId xmlns:a16="http://schemas.microsoft.com/office/drawing/2014/main" id="{C65C3E53-BE71-DF4A-AE50-BBB04E50654F}"/>
              </a:ext>
            </a:extLst>
          </p:cNvPr>
          <p:cNvSpPr>
            <a:spLocks noGrp="1"/>
          </p:cNvSpPr>
          <p:nvPr>
            <p:ph idx="1"/>
          </p:nvPr>
        </p:nvSpPr>
        <p:spPr/>
        <p:txBody>
          <a:bodyPr/>
          <a:lstStyle/>
          <a:p>
            <a:r>
              <a:rPr lang="en-US" dirty="0"/>
              <a:t>Everyone in the world has an interest in the preservation and enjoyment of cultural property, no matter where it is from.  In fact, it is important that people get to see art from other countries, so that we can appreciate each other.</a:t>
            </a:r>
          </a:p>
          <a:p>
            <a:r>
              <a:rPr lang="en-US" dirty="0"/>
              <a:t>Nigerian museums do not have a good track-record for preserving art, or protecting it from theft.  European and American museums have a better track record.  They can protect these important artifacts carefully.</a:t>
            </a:r>
          </a:p>
        </p:txBody>
      </p:sp>
    </p:spTree>
    <p:extLst>
      <p:ext uri="{BB962C8B-B14F-4D97-AF65-F5344CB8AC3E}">
        <p14:creationId xmlns:p14="http://schemas.microsoft.com/office/powerpoint/2010/main" val="2438353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5E75DFA-BC47-D14D-BE36-8CFEF6851D37}"/>
              </a:ext>
            </a:extLst>
          </p:cNvPr>
          <p:cNvSpPr>
            <a:spLocks noGrp="1"/>
          </p:cNvSpPr>
          <p:nvPr>
            <p:ph type="body" sz="half" idx="2"/>
          </p:nvPr>
        </p:nvSpPr>
        <p:spPr/>
        <p:txBody>
          <a:bodyPr/>
          <a:lstStyle/>
          <a:p>
            <a:r>
              <a:rPr lang="en-US" dirty="0"/>
              <a:t>The Metropolitan Museum of Art</a:t>
            </a:r>
          </a:p>
        </p:txBody>
      </p:sp>
      <p:pic>
        <p:nvPicPr>
          <p:cNvPr id="6146" name="Picture 2" descr="Plaque: Equestrian Oba and Attendants, Edo peoples (Benin Kingdom), 1550–1680, brass, H. 19 7/16 x W. 16 1/2 x D. 4 1/2 in. /49.5 x 41.9 x 11.4 cm (Metropolitan Museum of Art)">
            <a:extLst>
              <a:ext uri="{FF2B5EF4-FFF2-40B4-BE49-F238E27FC236}">
                <a16:creationId xmlns:a16="http://schemas.microsoft.com/office/drawing/2014/main" id="{586949D8-920C-B047-8AF0-5EE7229157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3438" y="457200"/>
            <a:ext cx="4711700"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CD09AA59-A06F-F74A-82CA-EC068EA431F5}"/>
              </a:ext>
            </a:extLst>
          </p:cNvPr>
          <p:cNvSpPr>
            <a:spLocks noGrp="1"/>
          </p:cNvSpPr>
          <p:nvPr>
            <p:ph type="title"/>
          </p:nvPr>
        </p:nvSpPr>
        <p:spPr>
          <a:xfrm>
            <a:off x="839788" y="457200"/>
            <a:ext cx="3932237" cy="1600200"/>
          </a:xfrm>
        </p:spPr>
        <p:txBody>
          <a:bodyPr/>
          <a:lstStyle/>
          <a:p>
            <a:r>
              <a:rPr lang="en-US" dirty="0"/>
              <a:t>Oba on Horseback and Attendants</a:t>
            </a:r>
          </a:p>
        </p:txBody>
      </p:sp>
    </p:spTree>
    <p:extLst>
      <p:ext uri="{BB962C8B-B14F-4D97-AF65-F5344CB8AC3E}">
        <p14:creationId xmlns:p14="http://schemas.microsoft.com/office/powerpoint/2010/main" val="3769024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A27F5-EF15-9949-8CFF-E1D67C57CB84}"/>
              </a:ext>
            </a:extLst>
          </p:cNvPr>
          <p:cNvSpPr>
            <a:spLocks noGrp="1"/>
          </p:cNvSpPr>
          <p:nvPr>
            <p:ph type="title"/>
          </p:nvPr>
        </p:nvSpPr>
        <p:spPr>
          <a:xfrm>
            <a:off x="0" y="1"/>
            <a:ext cx="10515600" cy="723900"/>
          </a:xfrm>
        </p:spPr>
        <p:txBody>
          <a:bodyPr/>
          <a:lstStyle/>
          <a:p>
            <a:r>
              <a:rPr lang="en-US" dirty="0"/>
              <a:t>Sources</a:t>
            </a:r>
          </a:p>
        </p:txBody>
      </p:sp>
      <p:sp>
        <p:nvSpPr>
          <p:cNvPr id="3" name="Content Placeholder 2">
            <a:extLst>
              <a:ext uri="{FF2B5EF4-FFF2-40B4-BE49-F238E27FC236}">
                <a16:creationId xmlns:a16="http://schemas.microsoft.com/office/drawing/2014/main" id="{EFFDBD3D-1B6B-8845-B847-1EFDC0C2B3F2}"/>
              </a:ext>
            </a:extLst>
          </p:cNvPr>
          <p:cNvSpPr>
            <a:spLocks noGrp="1"/>
          </p:cNvSpPr>
          <p:nvPr>
            <p:ph idx="1"/>
          </p:nvPr>
        </p:nvSpPr>
        <p:spPr>
          <a:xfrm>
            <a:off x="609600" y="723900"/>
            <a:ext cx="10515600" cy="5867399"/>
          </a:xfrm>
        </p:spPr>
        <p:txBody>
          <a:bodyPr>
            <a:normAutofit fontScale="92500"/>
          </a:bodyPr>
          <a:lstStyle/>
          <a:p>
            <a:r>
              <a:rPr lang="en-US" sz="2200" dirty="0"/>
              <a:t>Neil MacGregor, “To Shape the Citizens of ‘That Great City, The world”, in </a:t>
            </a:r>
            <a:r>
              <a:rPr lang="en-US" sz="2200" i="1" dirty="0"/>
              <a:t>Whose Culture?: The Promise of museums and the Debate over Antiquities</a:t>
            </a:r>
            <a:r>
              <a:rPr lang="en-US" sz="2200" dirty="0"/>
              <a:t> , James Como, Editor, Princeton University Press, </a:t>
            </a:r>
            <a:r>
              <a:rPr lang="en-US" sz="2200" dirty="0">
                <a:hlinkClick r:id="rId2"/>
              </a:rPr>
              <a:t>https://elespejohumeante.files.wordpress.com/2016/08/0691133336_0691154430.pdf 2012</a:t>
            </a:r>
            <a:r>
              <a:rPr lang="en-US" sz="2200" dirty="0"/>
              <a:t>.</a:t>
            </a:r>
          </a:p>
          <a:p>
            <a:r>
              <a:rPr lang="en-US" sz="2200" dirty="0"/>
              <a:t>Salome </a:t>
            </a:r>
            <a:r>
              <a:rPr lang="en-US" sz="2200" dirty="0" err="1"/>
              <a:t>Kiwara</a:t>
            </a:r>
            <a:r>
              <a:rPr lang="en-US" sz="2200" dirty="0"/>
              <a:t>-Wilson, “Restituting Colonial Plunder: the Case for Benin Bronzes and Ivories”, </a:t>
            </a:r>
            <a:r>
              <a:rPr lang="en-US" sz="2200" i="1" dirty="0"/>
              <a:t>DePaul Journal of Art, Technology &amp; Intellectual Property</a:t>
            </a:r>
            <a:r>
              <a:rPr lang="en-US" sz="2200" dirty="0"/>
              <a:t>, 23, 2013, </a:t>
            </a:r>
            <a:r>
              <a:rPr lang="en-US" sz="2200" dirty="0">
                <a:hlinkClick r:id="rId3"/>
              </a:rPr>
              <a:t>https://via.library.depaul.edu/cgi/viewcontent.cgi?referer=https://www.google.com/&amp;httpsredir=1&amp;article=1052&amp;context=jatip</a:t>
            </a:r>
            <a:r>
              <a:rPr lang="en-US" sz="2200" dirty="0"/>
              <a:t>.</a:t>
            </a:r>
          </a:p>
          <a:p>
            <a:r>
              <a:rPr lang="en-US" sz="2200" dirty="0" err="1"/>
              <a:t>Charlotta</a:t>
            </a:r>
            <a:r>
              <a:rPr lang="en-US" sz="2200" dirty="0"/>
              <a:t> </a:t>
            </a:r>
            <a:r>
              <a:rPr lang="en-US" sz="2200" dirty="0" err="1"/>
              <a:t>Dohlvik</a:t>
            </a:r>
            <a:r>
              <a:rPr lang="en-US" sz="2200" dirty="0"/>
              <a:t>, “Museums and their Voices: A Contemporary Study of the Benin Bronzes”, MA Dissertation, </a:t>
            </a:r>
            <a:r>
              <a:rPr lang="en-US" sz="2200" dirty="0" err="1"/>
              <a:t>Gotenborg</a:t>
            </a:r>
            <a:r>
              <a:rPr lang="en-US" sz="2200" dirty="0"/>
              <a:t> University, 2006. </a:t>
            </a:r>
            <a:r>
              <a:rPr lang="en-US" sz="2200" dirty="0">
                <a:hlinkClick r:id="rId4"/>
              </a:rPr>
              <a:t>https://gu.se/digitalAssets/805/805960_Dissertation_Charlotta_Dohlvik.pdf</a:t>
            </a:r>
            <a:endParaRPr lang="en-US" sz="2200" dirty="0"/>
          </a:p>
          <a:p>
            <a:pPr lvl="0"/>
            <a:r>
              <a:rPr lang="en-US" sz="2200" dirty="0"/>
              <a:t>Christine Mungai, “Who Are Western Museums Guarding African Artefacts From?” </a:t>
            </a:r>
            <a:r>
              <a:rPr lang="en-US" sz="2200" i="1" dirty="0"/>
              <a:t>Al Jazeera</a:t>
            </a:r>
            <a:r>
              <a:rPr lang="en-US" sz="2200" dirty="0"/>
              <a:t>, December 3, 2018. </a:t>
            </a:r>
            <a:r>
              <a:rPr lang="en-US" sz="2200" u="sng" dirty="0">
                <a:hlinkClick r:id="rId5"/>
              </a:rPr>
              <a:t>https://www.aljazeera.com/indepth/opinion/western-museums-guarding-african-artefacts-181203115612952.html</a:t>
            </a:r>
            <a:r>
              <a:rPr lang="en-US" sz="2200" dirty="0"/>
              <a:t>.</a:t>
            </a:r>
          </a:p>
          <a:p>
            <a:pPr lvl="0"/>
            <a:r>
              <a:rPr lang="en-US" sz="2200" dirty="0"/>
              <a:t>Tiffany Jenkins, “Why western museums should keep their African treasures”, </a:t>
            </a:r>
            <a:r>
              <a:rPr lang="en-US" sz="2200" i="1" dirty="0"/>
              <a:t>The Guardian</a:t>
            </a:r>
            <a:r>
              <a:rPr lang="en-US" sz="2200" dirty="0"/>
              <a:t>, 25 November, 2018. </a:t>
            </a:r>
            <a:r>
              <a:rPr lang="en-US" sz="2200" u="sng" dirty="0">
                <a:hlinkClick r:id="rId6"/>
              </a:rPr>
              <a:t>https://www.theguardian.com/culture/2018/nov/25/benin-bronzes-why-western-museums-should-keep-treasures?fbclid=IwAR3lya1GHo92cM6FKcy1mHgsg0QcpLdNgg2Krp07bdeVO_GL4KTwsG51IdE</a:t>
            </a:r>
            <a:r>
              <a:rPr lang="en-US" sz="2200" dirty="0"/>
              <a:t> </a:t>
            </a:r>
          </a:p>
          <a:p>
            <a:endParaRPr lang="en-US" sz="2000" dirty="0"/>
          </a:p>
          <a:p>
            <a:endParaRPr lang="en-US" dirty="0"/>
          </a:p>
        </p:txBody>
      </p:sp>
    </p:spTree>
    <p:extLst>
      <p:ext uri="{BB962C8B-B14F-4D97-AF65-F5344CB8AC3E}">
        <p14:creationId xmlns:p14="http://schemas.microsoft.com/office/powerpoint/2010/main" val="598234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B2AFC-736B-CC4C-BBBE-6C897378840D}"/>
              </a:ext>
            </a:extLst>
          </p:cNvPr>
          <p:cNvSpPr>
            <a:spLocks noGrp="1"/>
          </p:cNvSpPr>
          <p:nvPr>
            <p:ph type="title"/>
          </p:nvPr>
        </p:nvSpPr>
        <p:spPr/>
        <p:txBody>
          <a:bodyPr/>
          <a:lstStyle/>
          <a:p>
            <a:r>
              <a:rPr lang="en-US" dirty="0"/>
              <a:t>Depiction of a European</a:t>
            </a:r>
          </a:p>
        </p:txBody>
      </p:sp>
      <p:sp>
        <p:nvSpPr>
          <p:cNvPr id="4" name="Text Placeholder 3">
            <a:extLst>
              <a:ext uri="{FF2B5EF4-FFF2-40B4-BE49-F238E27FC236}">
                <a16:creationId xmlns:a16="http://schemas.microsoft.com/office/drawing/2014/main" id="{3D0229F2-A9DA-724D-9A50-CB901EC84724}"/>
              </a:ext>
            </a:extLst>
          </p:cNvPr>
          <p:cNvSpPr>
            <a:spLocks noGrp="1"/>
          </p:cNvSpPr>
          <p:nvPr>
            <p:ph type="body" sz="half" idx="2"/>
          </p:nvPr>
        </p:nvSpPr>
        <p:spPr/>
        <p:txBody>
          <a:bodyPr/>
          <a:lstStyle/>
          <a:p>
            <a:r>
              <a:rPr lang="en-US" dirty="0"/>
              <a:t>British Museum</a:t>
            </a:r>
          </a:p>
        </p:txBody>
      </p:sp>
      <p:pic>
        <p:nvPicPr>
          <p:cNvPr id="8194" name="Picture 2" descr="https://cdn.kastatic.org/ka-perseus-images/8d6ed24fb056edb84adcb886dacc778b3f1e5e89.jpg">
            <a:extLst>
              <a:ext uri="{FF2B5EF4-FFF2-40B4-BE49-F238E27FC236}">
                <a16:creationId xmlns:a16="http://schemas.microsoft.com/office/drawing/2014/main" id="{DB0E4D26-1278-F14D-97CA-100FEF9D8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50" y="298450"/>
            <a:ext cx="5905500" cy="626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10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5C00A-1F2F-074C-9797-E4E5CA4BAB37}"/>
              </a:ext>
            </a:extLst>
          </p:cNvPr>
          <p:cNvSpPr>
            <a:spLocks noGrp="1"/>
          </p:cNvSpPr>
          <p:nvPr>
            <p:ph type="title"/>
          </p:nvPr>
        </p:nvSpPr>
        <p:spPr/>
        <p:txBody>
          <a:bodyPr/>
          <a:lstStyle/>
          <a:p>
            <a:r>
              <a:rPr lang="en-US" dirty="0"/>
              <a:t>Warriors and Attendants</a:t>
            </a:r>
          </a:p>
        </p:txBody>
      </p:sp>
      <p:sp>
        <p:nvSpPr>
          <p:cNvPr id="4" name="Text Placeholder 3">
            <a:extLst>
              <a:ext uri="{FF2B5EF4-FFF2-40B4-BE49-F238E27FC236}">
                <a16:creationId xmlns:a16="http://schemas.microsoft.com/office/drawing/2014/main" id="{AB7EDD49-3ADC-A849-AF64-686BCB651429}"/>
              </a:ext>
            </a:extLst>
          </p:cNvPr>
          <p:cNvSpPr>
            <a:spLocks noGrp="1"/>
          </p:cNvSpPr>
          <p:nvPr>
            <p:ph type="body" sz="half" idx="2"/>
          </p:nvPr>
        </p:nvSpPr>
        <p:spPr/>
        <p:txBody>
          <a:bodyPr/>
          <a:lstStyle/>
          <a:p>
            <a:r>
              <a:rPr lang="en-US" dirty="0"/>
              <a:t>The Metropolitan Museum of Art</a:t>
            </a:r>
          </a:p>
        </p:txBody>
      </p:sp>
      <p:pic>
        <p:nvPicPr>
          <p:cNvPr id="7170" name="Picture 2" descr="https://collectionapi.metmuseum.org/api/collection/v1/iiif/316393/666922/main-image">
            <a:extLst>
              <a:ext uri="{FF2B5EF4-FFF2-40B4-BE49-F238E27FC236}">
                <a16:creationId xmlns:a16="http://schemas.microsoft.com/office/drawing/2014/main" id="{A0C81234-D04F-614A-A812-6AA228C46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5486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920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970A2-4C82-9C42-9004-6A03583B1A88}"/>
              </a:ext>
            </a:extLst>
          </p:cNvPr>
          <p:cNvSpPr>
            <a:spLocks noGrp="1"/>
          </p:cNvSpPr>
          <p:nvPr>
            <p:ph type="title"/>
          </p:nvPr>
        </p:nvSpPr>
        <p:spPr/>
        <p:txBody>
          <a:bodyPr>
            <a:normAutofit fontScale="90000"/>
          </a:bodyPr>
          <a:lstStyle/>
          <a:p>
            <a:r>
              <a:rPr lang="en-US" dirty="0"/>
              <a:t>Oba (King) with mudfish emerging from his sides, swinging tame  leopards</a:t>
            </a:r>
          </a:p>
        </p:txBody>
      </p:sp>
      <p:sp>
        <p:nvSpPr>
          <p:cNvPr id="4" name="Text Placeholder 3">
            <a:extLst>
              <a:ext uri="{FF2B5EF4-FFF2-40B4-BE49-F238E27FC236}">
                <a16:creationId xmlns:a16="http://schemas.microsoft.com/office/drawing/2014/main" id="{3B84681D-156C-3244-8E30-7CB1EEE1A708}"/>
              </a:ext>
            </a:extLst>
          </p:cNvPr>
          <p:cNvSpPr>
            <a:spLocks noGrp="1"/>
          </p:cNvSpPr>
          <p:nvPr>
            <p:ph type="body" sz="half" idx="2"/>
          </p:nvPr>
        </p:nvSpPr>
        <p:spPr/>
        <p:txBody>
          <a:bodyPr/>
          <a:lstStyle/>
          <a:p>
            <a:r>
              <a:rPr lang="en-US" dirty="0"/>
              <a:t>British museum</a:t>
            </a:r>
          </a:p>
        </p:txBody>
      </p:sp>
      <p:pic>
        <p:nvPicPr>
          <p:cNvPr id="9218" name="Picture 2" descr="Plaque, 16th-17th century, brass, 49 x 34 x 6 cm, Benin © Trustees of the British Museum">
            <a:extLst>
              <a:ext uri="{FF2B5EF4-FFF2-40B4-BE49-F238E27FC236}">
                <a16:creationId xmlns:a16="http://schemas.microsoft.com/office/drawing/2014/main" id="{25F6E026-97C7-5C42-991C-923CAD22B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0850" y="457200"/>
            <a:ext cx="40386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637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66B66-133E-E54F-9375-B3E77C91B86F}"/>
              </a:ext>
            </a:extLst>
          </p:cNvPr>
          <p:cNvSpPr>
            <a:spLocks noGrp="1"/>
          </p:cNvSpPr>
          <p:nvPr>
            <p:ph type="title"/>
          </p:nvPr>
        </p:nvSpPr>
        <p:spPr/>
        <p:txBody>
          <a:bodyPr/>
          <a:lstStyle/>
          <a:p>
            <a:r>
              <a:rPr lang="en-US" dirty="0"/>
              <a:t>Crocodile eating a fish</a:t>
            </a:r>
          </a:p>
        </p:txBody>
      </p:sp>
      <p:sp>
        <p:nvSpPr>
          <p:cNvPr id="4" name="Text Placeholder 3">
            <a:extLst>
              <a:ext uri="{FF2B5EF4-FFF2-40B4-BE49-F238E27FC236}">
                <a16:creationId xmlns:a16="http://schemas.microsoft.com/office/drawing/2014/main" id="{80C4C52B-16FA-934F-BD17-39E66B78CCDB}"/>
              </a:ext>
            </a:extLst>
          </p:cNvPr>
          <p:cNvSpPr>
            <a:spLocks noGrp="1"/>
          </p:cNvSpPr>
          <p:nvPr>
            <p:ph type="body" sz="half" idx="2"/>
          </p:nvPr>
        </p:nvSpPr>
        <p:spPr/>
        <p:txBody>
          <a:bodyPr/>
          <a:lstStyle/>
          <a:p>
            <a:r>
              <a:rPr lang="en-US" dirty="0"/>
              <a:t>Museum of Fine Arts, Boston</a:t>
            </a:r>
          </a:p>
        </p:txBody>
      </p:sp>
      <p:pic>
        <p:nvPicPr>
          <p:cNvPr id="10242" name="Picture 2" descr="The Imagery of Power on Benin Bronze Plaques – Smarthistory">
            <a:extLst>
              <a:ext uri="{FF2B5EF4-FFF2-40B4-BE49-F238E27FC236}">
                <a16:creationId xmlns:a16="http://schemas.microsoft.com/office/drawing/2014/main" id="{7EEDA672-66B9-C546-BDAB-1909E766AB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51355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146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52178-BE93-C744-AF94-A51B22C2FBB7}"/>
              </a:ext>
            </a:extLst>
          </p:cNvPr>
          <p:cNvSpPr>
            <a:spLocks noGrp="1"/>
          </p:cNvSpPr>
          <p:nvPr>
            <p:ph type="title"/>
          </p:nvPr>
        </p:nvSpPr>
        <p:spPr/>
        <p:txBody>
          <a:bodyPr/>
          <a:lstStyle/>
          <a:p>
            <a:r>
              <a:rPr lang="en-US" dirty="0"/>
              <a:t>Audience Hall, receiving traders</a:t>
            </a:r>
          </a:p>
        </p:txBody>
      </p:sp>
      <p:sp>
        <p:nvSpPr>
          <p:cNvPr id="4" name="Text Placeholder 3">
            <a:extLst>
              <a:ext uri="{FF2B5EF4-FFF2-40B4-BE49-F238E27FC236}">
                <a16:creationId xmlns:a16="http://schemas.microsoft.com/office/drawing/2014/main" id="{9243C699-D36A-F445-A24A-0F4277D92303}"/>
              </a:ext>
            </a:extLst>
          </p:cNvPr>
          <p:cNvSpPr>
            <a:spLocks noGrp="1"/>
          </p:cNvSpPr>
          <p:nvPr>
            <p:ph type="body" sz="half" idx="2"/>
          </p:nvPr>
        </p:nvSpPr>
        <p:spPr/>
        <p:txBody>
          <a:bodyPr/>
          <a:lstStyle/>
          <a:p>
            <a:r>
              <a:rPr lang="en-US" dirty="0"/>
              <a:t>British Museum</a:t>
            </a:r>
          </a:p>
        </p:txBody>
      </p:sp>
      <p:pic>
        <p:nvPicPr>
          <p:cNvPr id="11266" name="Picture 2" descr="https://smarthistory.org/wp-content/uploads/2019/10/Benin-palace-plaque.jpg">
            <a:extLst>
              <a:ext uri="{FF2B5EF4-FFF2-40B4-BE49-F238E27FC236}">
                <a16:creationId xmlns:a16="http://schemas.microsoft.com/office/drawing/2014/main" id="{6BD737F8-E25F-0743-BE57-46467FBC0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5029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45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92015-FD84-6446-AC26-3A74CEC1C7D2}"/>
              </a:ext>
            </a:extLst>
          </p:cNvPr>
          <p:cNvSpPr>
            <a:spLocks noGrp="1"/>
          </p:cNvSpPr>
          <p:nvPr>
            <p:ph type="title"/>
          </p:nvPr>
        </p:nvSpPr>
        <p:spPr/>
        <p:txBody>
          <a:bodyPr/>
          <a:lstStyle/>
          <a:p>
            <a:r>
              <a:rPr lang="en-US" dirty="0"/>
              <a:t>Courtiers and servants of the King</a:t>
            </a:r>
          </a:p>
        </p:txBody>
      </p:sp>
      <p:sp>
        <p:nvSpPr>
          <p:cNvPr id="4" name="Text Placeholder 3">
            <a:extLst>
              <a:ext uri="{FF2B5EF4-FFF2-40B4-BE49-F238E27FC236}">
                <a16:creationId xmlns:a16="http://schemas.microsoft.com/office/drawing/2014/main" id="{A11C2CE2-A0E6-8946-9E33-9983A45E26DE}"/>
              </a:ext>
            </a:extLst>
          </p:cNvPr>
          <p:cNvSpPr>
            <a:spLocks noGrp="1"/>
          </p:cNvSpPr>
          <p:nvPr>
            <p:ph type="body" sz="half" idx="2"/>
          </p:nvPr>
        </p:nvSpPr>
        <p:spPr/>
        <p:txBody>
          <a:bodyPr/>
          <a:lstStyle/>
          <a:p>
            <a:r>
              <a:rPr lang="en-US" dirty="0"/>
              <a:t>Museum of Fine Arts, Boston</a:t>
            </a:r>
          </a:p>
        </p:txBody>
      </p:sp>
      <p:pic>
        <p:nvPicPr>
          <p:cNvPr id="12290" name="Picture 2" descr="Artist Unidentified, Relief plaque showing a dignitary with drum and two attendants striking gongs, c. 1530-1570, copper alloy (Robert Owen Lehman Collection, Courtesy Museum of Fine Arts, Boston)">
            <a:extLst>
              <a:ext uri="{FF2B5EF4-FFF2-40B4-BE49-F238E27FC236}">
                <a16:creationId xmlns:a16="http://schemas.microsoft.com/office/drawing/2014/main" id="{6672FF53-5809-904A-A682-045303E6E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3113" y="0"/>
            <a:ext cx="49037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839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1539</Words>
  <Application>Microsoft Macintosh PowerPoint</Application>
  <PresentationFormat>Widescreen</PresentationFormat>
  <Paragraphs>82</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What can we learn about the Kingdom of Benin?</vt:lpstr>
      <vt:lpstr>First look, 16th-18th century  bronze plaques</vt:lpstr>
      <vt:lpstr>Oba on Horseback and Attendants</vt:lpstr>
      <vt:lpstr>Depiction of a European</vt:lpstr>
      <vt:lpstr>Warriors and Attendants</vt:lpstr>
      <vt:lpstr>Oba (King) with mudfish emerging from his sides, swinging tame  leopards</vt:lpstr>
      <vt:lpstr>Crocodile eating a fish</vt:lpstr>
      <vt:lpstr>Audience Hall, receiving traders</vt:lpstr>
      <vt:lpstr>Courtiers and servants of the King</vt:lpstr>
      <vt:lpstr>Architectural context of the Benin bronzes</vt:lpstr>
      <vt:lpstr>PowerPoint Presentation</vt:lpstr>
      <vt:lpstr>Olfert Dapper, 1668*</vt:lpstr>
      <vt:lpstr>PowerPoint Presentation</vt:lpstr>
      <vt:lpstr>PowerPoint Presentation</vt:lpstr>
      <vt:lpstr>The Palace</vt:lpstr>
      <vt:lpstr>The Palace</vt:lpstr>
      <vt:lpstr>Meaning and Symbolism</vt:lpstr>
      <vt:lpstr>Kingship – decorating a palace</vt:lpstr>
      <vt:lpstr>Kingship – royal regalia and gestures</vt:lpstr>
      <vt:lpstr>War and soldiers</vt:lpstr>
      <vt:lpstr>Trade and diplomacy</vt:lpstr>
      <vt:lpstr>Symbolic animals</vt:lpstr>
      <vt:lpstr>Debate: Should the Benin Bronzes be returned?</vt:lpstr>
      <vt:lpstr>Say you wanna buy a debate lesson?</vt:lpstr>
      <vt:lpstr>Resolved: British and American museums should restitute (return) the Benin Bronzes to the country of Nigeria</vt:lpstr>
      <vt:lpstr>Historical arguments in favor</vt:lpstr>
      <vt:lpstr>Contemporary arguments in favor</vt:lpstr>
      <vt:lpstr>Historical arguments against</vt:lpstr>
      <vt:lpstr>Contemporary arguments against</vt:lpstr>
      <vt:lpstr>Sources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 R Getz</dc:creator>
  <cp:lastModifiedBy>Trevor R Getz</cp:lastModifiedBy>
  <cp:revision>11</cp:revision>
  <dcterms:created xsi:type="dcterms:W3CDTF">2020-05-26T20:22:42Z</dcterms:created>
  <dcterms:modified xsi:type="dcterms:W3CDTF">2020-05-26T22:47:47Z</dcterms:modified>
</cp:coreProperties>
</file>