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57C305D-0443-45C2-8E85-1181250E0968}" type="datetimeFigureOut">
              <a:rPr lang="en-GB" smtClean="0"/>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6D65D1-DD48-490E-8F4C-3A179376CD62}" type="slidenum">
              <a:rPr lang="en-GB" smtClean="0"/>
              <a:t>‹#›</a:t>
            </a:fld>
            <a:endParaRPr lang="en-GB"/>
          </a:p>
        </p:txBody>
      </p:sp>
    </p:spTree>
    <p:extLst>
      <p:ext uri="{BB962C8B-B14F-4D97-AF65-F5344CB8AC3E}">
        <p14:creationId xmlns:p14="http://schemas.microsoft.com/office/powerpoint/2010/main" val="251817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7C305D-0443-45C2-8E85-1181250E0968}" type="datetimeFigureOut">
              <a:rPr lang="en-GB" smtClean="0"/>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6D65D1-DD48-490E-8F4C-3A179376CD62}" type="slidenum">
              <a:rPr lang="en-GB" smtClean="0"/>
              <a:t>‹#›</a:t>
            </a:fld>
            <a:endParaRPr lang="en-GB"/>
          </a:p>
        </p:txBody>
      </p:sp>
    </p:spTree>
    <p:extLst>
      <p:ext uri="{BB962C8B-B14F-4D97-AF65-F5344CB8AC3E}">
        <p14:creationId xmlns:p14="http://schemas.microsoft.com/office/powerpoint/2010/main" val="255266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7C305D-0443-45C2-8E85-1181250E0968}" type="datetimeFigureOut">
              <a:rPr lang="en-GB" smtClean="0"/>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6D65D1-DD48-490E-8F4C-3A179376CD62}" type="slidenum">
              <a:rPr lang="en-GB" smtClean="0"/>
              <a:t>‹#›</a:t>
            </a:fld>
            <a:endParaRPr lang="en-GB"/>
          </a:p>
        </p:txBody>
      </p:sp>
    </p:spTree>
    <p:extLst>
      <p:ext uri="{BB962C8B-B14F-4D97-AF65-F5344CB8AC3E}">
        <p14:creationId xmlns:p14="http://schemas.microsoft.com/office/powerpoint/2010/main" val="413681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57C305D-0443-45C2-8E85-1181250E0968}" type="datetimeFigureOut">
              <a:rPr lang="en-GB" smtClean="0"/>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6D65D1-DD48-490E-8F4C-3A179376CD62}" type="slidenum">
              <a:rPr lang="en-GB" smtClean="0"/>
              <a:t>‹#›</a:t>
            </a:fld>
            <a:endParaRPr lang="en-GB"/>
          </a:p>
        </p:txBody>
      </p:sp>
    </p:spTree>
    <p:extLst>
      <p:ext uri="{BB962C8B-B14F-4D97-AF65-F5344CB8AC3E}">
        <p14:creationId xmlns:p14="http://schemas.microsoft.com/office/powerpoint/2010/main" val="2572317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7C305D-0443-45C2-8E85-1181250E0968}" type="datetimeFigureOut">
              <a:rPr lang="en-GB" smtClean="0"/>
              <a:t>10/11/2016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6D65D1-DD48-490E-8F4C-3A179376CD62}" type="slidenum">
              <a:rPr lang="en-GB" smtClean="0"/>
              <a:t>‹#›</a:t>
            </a:fld>
            <a:endParaRPr lang="en-GB"/>
          </a:p>
        </p:txBody>
      </p:sp>
    </p:spTree>
    <p:extLst>
      <p:ext uri="{BB962C8B-B14F-4D97-AF65-F5344CB8AC3E}">
        <p14:creationId xmlns:p14="http://schemas.microsoft.com/office/powerpoint/2010/main" val="2641623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57C305D-0443-45C2-8E85-1181250E0968}" type="datetimeFigureOut">
              <a:rPr lang="en-GB" smtClean="0"/>
              <a:t>10/11/2016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6D65D1-DD48-490E-8F4C-3A179376CD62}" type="slidenum">
              <a:rPr lang="en-GB" smtClean="0"/>
              <a:t>‹#›</a:t>
            </a:fld>
            <a:endParaRPr lang="en-GB"/>
          </a:p>
        </p:txBody>
      </p:sp>
    </p:spTree>
    <p:extLst>
      <p:ext uri="{BB962C8B-B14F-4D97-AF65-F5344CB8AC3E}">
        <p14:creationId xmlns:p14="http://schemas.microsoft.com/office/powerpoint/2010/main" val="157955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57C305D-0443-45C2-8E85-1181250E0968}" type="datetimeFigureOut">
              <a:rPr lang="en-GB" smtClean="0"/>
              <a:t>10/11/2016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6D65D1-DD48-490E-8F4C-3A179376CD62}" type="slidenum">
              <a:rPr lang="en-GB" smtClean="0"/>
              <a:t>‹#›</a:t>
            </a:fld>
            <a:endParaRPr lang="en-GB"/>
          </a:p>
        </p:txBody>
      </p:sp>
    </p:spTree>
    <p:extLst>
      <p:ext uri="{BB962C8B-B14F-4D97-AF65-F5344CB8AC3E}">
        <p14:creationId xmlns:p14="http://schemas.microsoft.com/office/powerpoint/2010/main" val="2606741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57C305D-0443-45C2-8E85-1181250E0968}" type="datetimeFigureOut">
              <a:rPr lang="en-GB" smtClean="0"/>
              <a:t>10/11/2016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6D65D1-DD48-490E-8F4C-3A179376CD62}" type="slidenum">
              <a:rPr lang="en-GB" smtClean="0"/>
              <a:t>‹#›</a:t>
            </a:fld>
            <a:endParaRPr lang="en-GB"/>
          </a:p>
        </p:txBody>
      </p:sp>
    </p:spTree>
    <p:extLst>
      <p:ext uri="{BB962C8B-B14F-4D97-AF65-F5344CB8AC3E}">
        <p14:creationId xmlns:p14="http://schemas.microsoft.com/office/powerpoint/2010/main" val="3432652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C305D-0443-45C2-8E85-1181250E0968}" type="datetimeFigureOut">
              <a:rPr lang="en-GB" smtClean="0"/>
              <a:t>10/11/2016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6D65D1-DD48-490E-8F4C-3A179376CD62}" type="slidenum">
              <a:rPr lang="en-GB" smtClean="0"/>
              <a:t>‹#›</a:t>
            </a:fld>
            <a:endParaRPr lang="en-GB"/>
          </a:p>
        </p:txBody>
      </p:sp>
    </p:spTree>
    <p:extLst>
      <p:ext uri="{BB962C8B-B14F-4D97-AF65-F5344CB8AC3E}">
        <p14:creationId xmlns:p14="http://schemas.microsoft.com/office/powerpoint/2010/main" val="70487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C305D-0443-45C2-8E85-1181250E0968}" type="datetimeFigureOut">
              <a:rPr lang="en-GB" smtClean="0"/>
              <a:t>10/11/2016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6D65D1-DD48-490E-8F4C-3A179376CD62}" type="slidenum">
              <a:rPr lang="en-GB" smtClean="0"/>
              <a:t>‹#›</a:t>
            </a:fld>
            <a:endParaRPr lang="en-GB"/>
          </a:p>
        </p:txBody>
      </p:sp>
    </p:spTree>
    <p:extLst>
      <p:ext uri="{BB962C8B-B14F-4D97-AF65-F5344CB8AC3E}">
        <p14:creationId xmlns:p14="http://schemas.microsoft.com/office/powerpoint/2010/main" val="262384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C305D-0443-45C2-8E85-1181250E0968}" type="datetimeFigureOut">
              <a:rPr lang="en-GB" smtClean="0"/>
              <a:t>10/11/2016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6D65D1-DD48-490E-8F4C-3A179376CD62}" type="slidenum">
              <a:rPr lang="en-GB" smtClean="0"/>
              <a:t>‹#›</a:t>
            </a:fld>
            <a:endParaRPr lang="en-GB"/>
          </a:p>
        </p:txBody>
      </p:sp>
    </p:spTree>
    <p:extLst>
      <p:ext uri="{BB962C8B-B14F-4D97-AF65-F5344CB8AC3E}">
        <p14:creationId xmlns:p14="http://schemas.microsoft.com/office/powerpoint/2010/main" val="3992487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C305D-0443-45C2-8E85-1181250E0968}" type="datetimeFigureOut">
              <a:rPr lang="en-GB" smtClean="0"/>
              <a:t>10/11/2016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D65D1-DD48-490E-8F4C-3A179376CD62}" type="slidenum">
              <a:rPr lang="en-GB" smtClean="0"/>
              <a:t>‹#›</a:t>
            </a:fld>
            <a:endParaRPr lang="en-GB"/>
          </a:p>
        </p:txBody>
      </p:sp>
    </p:spTree>
    <p:extLst>
      <p:ext uri="{BB962C8B-B14F-4D97-AF65-F5344CB8AC3E}">
        <p14:creationId xmlns:p14="http://schemas.microsoft.com/office/powerpoint/2010/main" val="2303792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was the </a:t>
            </a:r>
            <a:r>
              <a:rPr lang="en-GB" dirty="0" err="1" smtClean="0"/>
              <a:t>kanda</a:t>
            </a:r>
            <a:r>
              <a:rPr lang="en-GB" dirty="0" smtClean="0"/>
              <a:t> system?</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5961109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Marriage fostered alliances between neighbouring groups</a:t>
            </a:r>
          </a:p>
          <a:p>
            <a:r>
              <a:rPr lang="en-GB" dirty="0" smtClean="0"/>
              <a:t>C17 – there was a preference for </a:t>
            </a:r>
            <a:r>
              <a:rPr lang="en-GB" dirty="0" err="1" smtClean="0"/>
              <a:t>matri</a:t>
            </a:r>
            <a:r>
              <a:rPr lang="en-GB" dirty="0" smtClean="0"/>
              <a:t>- or patrilineal cross- cousin marriages as they would reinforce an existing relationship between groups</a:t>
            </a:r>
          </a:p>
          <a:p>
            <a:endParaRPr lang="en-GB" dirty="0"/>
          </a:p>
          <a:p>
            <a:r>
              <a:rPr lang="en-GB" dirty="0" smtClean="0">
                <a:solidFill>
                  <a:srgbClr val="FF0000"/>
                </a:solidFill>
              </a:rPr>
              <a:t>TASK: Use your Play </a:t>
            </a:r>
            <a:r>
              <a:rPr lang="en-GB" dirty="0" err="1" smtClean="0">
                <a:solidFill>
                  <a:srgbClr val="FF0000"/>
                </a:solidFill>
              </a:rPr>
              <a:t>Doh</a:t>
            </a:r>
            <a:r>
              <a:rPr lang="en-GB" dirty="0" smtClean="0">
                <a:solidFill>
                  <a:srgbClr val="FF0000"/>
                </a:solidFill>
              </a:rPr>
              <a:t> to show how this would work</a:t>
            </a:r>
            <a:endParaRPr lang="en-GB" dirty="0">
              <a:solidFill>
                <a:srgbClr val="FF0000"/>
              </a:solidFill>
            </a:endParaRPr>
          </a:p>
        </p:txBody>
      </p:sp>
    </p:spTree>
    <p:extLst>
      <p:ext uri="{BB962C8B-B14F-4D97-AF65-F5344CB8AC3E}">
        <p14:creationId xmlns:p14="http://schemas.microsoft.com/office/powerpoint/2010/main" val="3473633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Text Placeholder 4"/>
          <p:cNvSpPr>
            <a:spLocks noGrp="1"/>
          </p:cNvSpPr>
          <p:nvPr>
            <p:ph type="body" idx="1"/>
          </p:nvPr>
        </p:nvSpPr>
        <p:spPr/>
        <p:txBody>
          <a:bodyPr/>
          <a:lstStyle/>
          <a:p>
            <a:r>
              <a:rPr lang="en-GB" dirty="0" smtClean="0"/>
              <a:t>Men</a:t>
            </a:r>
            <a:endParaRPr lang="en-GB" dirty="0"/>
          </a:p>
        </p:txBody>
      </p:sp>
      <p:sp>
        <p:nvSpPr>
          <p:cNvPr id="6" name="Content Placeholder 5"/>
          <p:cNvSpPr>
            <a:spLocks noGrp="1"/>
          </p:cNvSpPr>
          <p:nvPr>
            <p:ph sz="half" idx="2"/>
          </p:nvPr>
        </p:nvSpPr>
        <p:spPr>
          <a:xfrm>
            <a:off x="457200" y="2174875"/>
            <a:ext cx="4040188" cy="2694285"/>
          </a:xfrm>
        </p:spPr>
        <p:txBody>
          <a:bodyPr/>
          <a:lstStyle/>
          <a:p>
            <a:r>
              <a:rPr lang="en-GB" dirty="0" smtClean="0"/>
              <a:t>Clear forest/scrub</a:t>
            </a:r>
          </a:p>
          <a:p>
            <a:r>
              <a:rPr lang="en-GB" dirty="0" smtClean="0"/>
              <a:t>Produce tree crops</a:t>
            </a:r>
          </a:p>
          <a:p>
            <a:r>
              <a:rPr lang="en-GB" dirty="0" smtClean="0"/>
              <a:t>Work with wood and iron</a:t>
            </a:r>
          </a:p>
          <a:p>
            <a:r>
              <a:rPr lang="en-GB" dirty="0" smtClean="0"/>
              <a:t>Hunting</a:t>
            </a:r>
          </a:p>
          <a:p>
            <a:r>
              <a:rPr lang="en-GB" dirty="0" smtClean="0"/>
              <a:t>Long-distance trading</a:t>
            </a:r>
            <a:endParaRPr lang="en-GB" dirty="0"/>
          </a:p>
        </p:txBody>
      </p:sp>
      <p:sp>
        <p:nvSpPr>
          <p:cNvPr id="7" name="Text Placeholder 6"/>
          <p:cNvSpPr>
            <a:spLocks noGrp="1"/>
          </p:cNvSpPr>
          <p:nvPr>
            <p:ph type="body" sz="quarter" idx="3"/>
          </p:nvPr>
        </p:nvSpPr>
        <p:spPr/>
        <p:txBody>
          <a:bodyPr/>
          <a:lstStyle/>
          <a:p>
            <a:r>
              <a:rPr lang="en-GB" dirty="0" smtClean="0"/>
              <a:t>Women</a:t>
            </a:r>
            <a:endParaRPr lang="en-GB" dirty="0"/>
          </a:p>
        </p:txBody>
      </p:sp>
      <p:sp>
        <p:nvSpPr>
          <p:cNvPr id="8" name="Content Placeholder 7"/>
          <p:cNvSpPr>
            <a:spLocks noGrp="1"/>
          </p:cNvSpPr>
          <p:nvPr>
            <p:ph sz="quarter" idx="4"/>
          </p:nvPr>
        </p:nvSpPr>
        <p:spPr>
          <a:xfrm>
            <a:off x="4645025" y="2174875"/>
            <a:ext cx="4041775" cy="2262237"/>
          </a:xfrm>
        </p:spPr>
        <p:txBody>
          <a:bodyPr/>
          <a:lstStyle/>
          <a:p>
            <a:r>
              <a:rPr lang="en-GB" dirty="0" smtClean="0"/>
              <a:t>Work the land</a:t>
            </a:r>
          </a:p>
          <a:p>
            <a:r>
              <a:rPr lang="en-GB" dirty="0" smtClean="0"/>
              <a:t>Cook evening meal</a:t>
            </a:r>
          </a:p>
          <a:p>
            <a:r>
              <a:rPr lang="en-GB" dirty="0" smtClean="0"/>
              <a:t>Harvest sea products (if on the coast)</a:t>
            </a:r>
            <a:endParaRPr lang="en-GB" dirty="0"/>
          </a:p>
        </p:txBody>
      </p:sp>
      <p:sp>
        <p:nvSpPr>
          <p:cNvPr id="9" name="TextBox 8"/>
          <p:cNvSpPr txBox="1"/>
          <p:nvPr/>
        </p:nvSpPr>
        <p:spPr>
          <a:xfrm>
            <a:off x="467544" y="4822099"/>
            <a:ext cx="7992888" cy="1200329"/>
          </a:xfrm>
          <a:prstGeom prst="rect">
            <a:avLst/>
          </a:prstGeom>
          <a:noFill/>
        </p:spPr>
        <p:txBody>
          <a:bodyPr wrap="square" rtlCol="0">
            <a:spAutoFit/>
          </a:bodyPr>
          <a:lstStyle/>
          <a:p>
            <a:r>
              <a:rPr lang="en-GB" sz="2400" dirty="0" smtClean="0"/>
              <a:t>This division of labour did not apply to slaves</a:t>
            </a:r>
          </a:p>
          <a:p>
            <a:endParaRPr lang="en-GB" sz="2400" dirty="0"/>
          </a:p>
          <a:p>
            <a:r>
              <a:rPr lang="en-GB" sz="2400" dirty="0" smtClean="0"/>
              <a:t>The </a:t>
            </a:r>
            <a:r>
              <a:rPr lang="en-GB" sz="2400" dirty="0" err="1" smtClean="0"/>
              <a:t>kanda</a:t>
            </a:r>
            <a:r>
              <a:rPr lang="en-GB" sz="2400" dirty="0" smtClean="0"/>
              <a:t> was normally headed by a female and a male chief</a:t>
            </a:r>
            <a:endParaRPr lang="en-GB" sz="2400" dirty="0"/>
          </a:p>
        </p:txBody>
      </p:sp>
    </p:spTree>
    <p:extLst>
      <p:ext uri="{BB962C8B-B14F-4D97-AF65-F5344CB8AC3E}">
        <p14:creationId xmlns:p14="http://schemas.microsoft.com/office/powerpoint/2010/main" val="2155786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Content Placeholder 7"/>
          <p:cNvSpPr>
            <a:spLocks noGrp="1"/>
          </p:cNvSpPr>
          <p:nvPr>
            <p:ph idx="1"/>
          </p:nvPr>
        </p:nvSpPr>
        <p:spPr/>
        <p:txBody>
          <a:bodyPr>
            <a:normAutofit fontScale="85000" lnSpcReduction="10000"/>
          </a:bodyPr>
          <a:lstStyle/>
          <a:p>
            <a:r>
              <a:rPr lang="en-GB" dirty="0" smtClean="0"/>
              <a:t>During the early C15 the central </a:t>
            </a:r>
            <a:r>
              <a:rPr lang="en-GB" dirty="0" err="1" smtClean="0"/>
              <a:t>kanda</a:t>
            </a:r>
            <a:r>
              <a:rPr lang="en-GB" dirty="0" smtClean="0"/>
              <a:t> of the Kikongo-speaking region south of the Zaire evolved the kingdom of </a:t>
            </a:r>
            <a:r>
              <a:rPr lang="en-GB" dirty="0" err="1" smtClean="0"/>
              <a:t>Kongo</a:t>
            </a:r>
            <a:r>
              <a:rPr lang="en-GB" dirty="0" smtClean="0"/>
              <a:t> as a way to exploit the different surrounding regions</a:t>
            </a:r>
          </a:p>
          <a:p>
            <a:r>
              <a:rPr lang="en-GB" dirty="0" smtClean="0"/>
              <a:t>The members of these 12 </a:t>
            </a:r>
            <a:r>
              <a:rPr lang="en-GB" dirty="0" err="1" smtClean="0"/>
              <a:t>kanda</a:t>
            </a:r>
            <a:r>
              <a:rPr lang="en-GB" dirty="0" smtClean="0"/>
              <a:t> formed a ruling group with a clear identity and closed membership</a:t>
            </a:r>
          </a:p>
          <a:p>
            <a:r>
              <a:rPr lang="en-GB" dirty="0" smtClean="0"/>
              <a:t>They had an exclusive body of common affairs, notably:-</a:t>
            </a:r>
          </a:p>
          <a:p>
            <a:pPr lvl="1"/>
            <a:r>
              <a:rPr lang="en-GB" dirty="0" smtClean="0"/>
              <a:t> The election of the </a:t>
            </a:r>
            <a:r>
              <a:rPr lang="en-GB" dirty="0" err="1" smtClean="0"/>
              <a:t>manikongo</a:t>
            </a:r>
            <a:r>
              <a:rPr lang="en-GB" dirty="0" smtClean="0"/>
              <a:t> and the government</a:t>
            </a:r>
          </a:p>
          <a:p>
            <a:pPr lvl="1"/>
            <a:r>
              <a:rPr lang="en-GB" dirty="0" smtClean="0"/>
              <a:t>Exploitation of neighbouring regions</a:t>
            </a:r>
          </a:p>
          <a:p>
            <a:pPr lvl="1"/>
            <a:r>
              <a:rPr lang="en-GB" dirty="0" smtClean="0"/>
              <a:t>Set procedures for doing the above</a:t>
            </a:r>
            <a:endParaRPr lang="en-GB" dirty="0"/>
          </a:p>
        </p:txBody>
      </p:sp>
    </p:spTree>
    <p:extLst>
      <p:ext uri="{BB962C8B-B14F-4D97-AF65-F5344CB8AC3E}">
        <p14:creationId xmlns:p14="http://schemas.microsoft.com/office/powerpoint/2010/main" val="75755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err="1" smtClean="0"/>
              <a:t>Manikong’s</a:t>
            </a:r>
            <a:r>
              <a:rPr lang="en-GB" dirty="0" smtClean="0"/>
              <a:t> Council</a:t>
            </a:r>
            <a:endParaRPr lang="en-GB" dirty="0"/>
          </a:p>
        </p:txBody>
      </p:sp>
      <p:sp>
        <p:nvSpPr>
          <p:cNvPr id="3" name="Content Placeholder 2"/>
          <p:cNvSpPr>
            <a:spLocks noGrp="1"/>
          </p:cNvSpPr>
          <p:nvPr>
            <p:ph idx="1"/>
          </p:nvPr>
        </p:nvSpPr>
        <p:spPr/>
        <p:txBody>
          <a:bodyPr/>
          <a:lstStyle/>
          <a:p>
            <a:r>
              <a:rPr lang="en-GB" dirty="0" smtClean="0"/>
              <a:t>12 individuals divided into 3 groups</a:t>
            </a:r>
          </a:p>
          <a:p>
            <a:r>
              <a:rPr lang="en-GB" dirty="0" smtClean="0"/>
              <a:t>4 titles held by women who may </a:t>
            </a:r>
            <a:r>
              <a:rPr lang="en-GB" dirty="0" err="1" smtClean="0"/>
              <a:t>nromally</a:t>
            </a:r>
            <a:r>
              <a:rPr lang="en-GB" dirty="0" smtClean="0"/>
              <a:t> have been the female </a:t>
            </a:r>
            <a:r>
              <a:rPr lang="en-GB" dirty="0" err="1" smtClean="0"/>
              <a:t>kanda</a:t>
            </a:r>
            <a:r>
              <a:rPr lang="en-GB" dirty="0" smtClean="0"/>
              <a:t> chiefs of the </a:t>
            </a:r>
            <a:r>
              <a:rPr lang="en-GB" dirty="0" err="1" smtClean="0"/>
              <a:t>manikongo’s</a:t>
            </a:r>
            <a:r>
              <a:rPr lang="en-GB" dirty="0" smtClean="0"/>
              <a:t> own (i.e. mother’s), father’s, maternal and paternal grandfather’s </a:t>
            </a:r>
            <a:r>
              <a:rPr lang="en-GB" dirty="0" err="1" smtClean="0"/>
              <a:t>kanda</a:t>
            </a:r>
            <a:endParaRPr lang="en-GB" dirty="0" smtClean="0"/>
          </a:p>
          <a:p>
            <a:r>
              <a:rPr lang="en-GB" dirty="0" smtClean="0"/>
              <a:t>The principal woman called ‘Mother’ of the </a:t>
            </a:r>
            <a:r>
              <a:rPr lang="en-GB" dirty="0" err="1" smtClean="0"/>
              <a:t>manikongo</a:t>
            </a:r>
            <a:r>
              <a:rPr lang="en-GB" dirty="0" smtClean="0"/>
              <a:t> was his female chief</a:t>
            </a:r>
          </a:p>
          <a:p>
            <a:r>
              <a:rPr lang="en-GB" dirty="0" smtClean="0"/>
              <a:t>They were collectively called the </a:t>
            </a:r>
            <a:r>
              <a:rPr lang="en-GB" dirty="0" err="1" smtClean="0"/>
              <a:t>Mwissikongo</a:t>
            </a:r>
            <a:endParaRPr lang="en-GB" dirty="0"/>
          </a:p>
        </p:txBody>
      </p:sp>
    </p:spTree>
    <p:extLst>
      <p:ext uri="{BB962C8B-B14F-4D97-AF65-F5344CB8AC3E}">
        <p14:creationId xmlns:p14="http://schemas.microsoft.com/office/powerpoint/2010/main" val="2906417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A</a:t>
            </a:r>
            <a:r>
              <a:rPr lang="en-GB" dirty="0" smtClean="0"/>
              <a:t> group then evolved which was directly dependent upon the </a:t>
            </a:r>
            <a:r>
              <a:rPr lang="en-GB" dirty="0" err="1" smtClean="0"/>
              <a:t>manikongo</a:t>
            </a:r>
            <a:r>
              <a:rPr lang="en-GB" dirty="0" smtClean="0"/>
              <a:t> and independent of the </a:t>
            </a:r>
            <a:r>
              <a:rPr lang="en-GB" dirty="0" err="1" smtClean="0"/>
              <a:t>kanda</a:t>
            </a:r>
            <a:endParaRPr lang="en-GB" dirty="0" smtClean="0"/>
          </a:p>
          <a:p>
            <a:r>
              <a:rPr lang="en-GB" dirty="0" smtClean="0"/>
              <a:t>This was the </a:t>
            </a:r>
            <a:r>
              <a:rPr lang="en-GB" dirty="0" err="1" smtClean="0"/>
              <a:t>manikongo’s</a:t>
            </a:r>
            <a:r>
              <a:rPr lang="en-GB" dirty="0" smtClean="0"/>
              <a:t> household</a:t>
            </a:r>
          </a:p>
          <a:p>
            <a:r>
              <a:rPr lang="en-GB" dirty="0" smtClean="0"/>
              <a:t>People from diverse origins could become part of this household</a:t>
            </a:r>
          </a:p>
          <a:p>
            <a:r>
              <a:rPr lang="en-GB" dirty="0" smtClean="0"/>
              <a:t>Members could be settled on land in and around </a:t>
            </a:r>
            <a:r>
              <a:rPr lang="en-GB" dirty="0" err="1" smtClean="0"/>
              <a:t>Mbanza</a:t>
            </a:r>
            <a:r>
              <a:rPr lang="en-GB" dirty="0" smtClean="0"/>
              <a:t> </a:t>
            </a:r>
            <a:r>
              <a:rPr lang="en-GB" dirty="0" err="1" smtClean="0"/>
              <a:t>Kongo</a:t>
            </a:r>
            <a:r>
              <a:rPr lang="en-GB" dirty="0" smtClean="0"/>
              <a:t>, overriding the local </a:t>
            </a:r>
            <a:r>
              <a:rPr lang="en-GB" dirty="0" err="1" smtClean="0"/>
              <a:t>kanda’s</a:t>
            </a:r>
            <a:r>
              <a:rPr lang="en-GB" smtClean="0"/>
              <a:t> claim to the land</a:t>
            </a:r>
            <a:endParaRPr lang="en-GB" dirty="0"/>
          </a:p>
        </p:txBody>
      </p:sp>
    </p:spTree>
    <p:extLst>
      <p:ext uri="{BB962C8B-B14F-4D97-AF65-F5344CB8AC3E}">
        <p14:creationId xmlns:p14="http://schemas.microsoft.com/office/powerpoint/2010/main" val="1026587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Kinship relations were dominated by the ideology of the </a:t>
            </a:r>
            <a:r>
              <a:rPr lang="en-GB" dirty="0" err="1" smtClean="0"/>
              <a:t>kanda</a:t>
            </a:r>
            <a:endParaRPr lang="en-GB" dirty="0" smtClean="0"/>
          </a:p>
          <a:p>
            <a:r>
              <a:rPr lang="en-GB" dirty="0" smtClean="0"/>
              <a:t>Kanda were matrilineal descent groups which controlled and legitimised the holding of land</a:t>
            </a:r>
          </a:p>
          <a:p>
            <a:r>
              <a:rPr lang="en-GB" dirty="0" smtClean="0"/>
              <a:t>C16 – there were some larger </a:t>
            </a:r>
            <a:r>
              <a:rPr lang="en-GB" dirty="0" err="1" smtClean="0"/>
              <a:t>kanda</a:t>
            </a:r>
            <a:r>
              <a:rPr lang="en-GB" dirty="0" smtClean="0"/>
              <a:t> which could be used for political purposes but most were in smaller autonomous groups</a:t>
            </a:r>
            <a:endParaRPr lang="en-GB" dirty="0"/>
          </a:p>
        </p:txBody>
      </p:sp>
    </p:spTree>
    <p:extLst>
      <p:ext uri="{BB962C8B-B14F-4D97-AF65-F5344CB8AC3E}">
        <p14:creationId xmlns:p14="http://schemas.microsoft.com/office/powerpoint/2010/main" val="2400156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Kanda structures were flexible</a:t>
            </a:r>
          </a:p>
          <a:p>
            <a:r>
              <a:rPr lang="en-GB" dirty="0" smtClean="0"/>
              <a:t>So when power was concentrated, the </a:t>
            </a:r>
            <a:r>
              <a:rPr lang="en-GB" dirty="0" err="1" smtClean="0"/>
              <a:t>kanda</a:t>
            </a:r>
            <a:r>
              <a:rPr lang="en-GB" dirty="0" smtClean="0"/>
              <a:t> could become very hierarchical, with chiefs at each level exercising considerable power over juniors</a:t>
            </a:r>
          </a:p>
          <a:p>
            <a:r>
              <a:rPr lang="en-GB" dirty="0" smtClean="0"/>
              <a:t>At other times, there could be a more egalitarian structure where chiefs acted as representatives of committees which had the real power</a:t>
            </a:r>
          </a:p>
          <a:p>
            <a:r>
              <a:rPr lang="en-GB" dirty="0" smtClean="0">
                <a:solidFill>
                  <a:srgbClr val="FF0000"/>
                </a:solidFill>
              </a:rPr>
              <a:t>TASK: Use your Play </a:t>
            </a:r>
            <a:r>
              <a:rPr lang="en-GB" dirty="0" err="1" smtClean="0">
                <a:solidFill>
                  <a:srgbClr val="FF0000"/>
                </a:solidFill>
              </a:rPr>
              <a:t>Doh</a:t>
            </a:r>
            <a:r>
              <a:rPr lang="en-GB" dirty="0" smtClean="0">
                <a:solidFill>
                  <a:srgbClr val="FF0000"/>
                </a:solidFill>
              </a:rPr>
              <a:t> to make two </a:t>
            </a:r>
            <a:r>
              <a:rPr lang="en-GB" smtClean="0">
                <a:solidFill>
                  <a:srgbClr val="FF0000"/>
                </a:solidFill>
              </a:rPr>
              <a:t>different representations </a:t>
            </a:r>
            <a:r>
              <a:rPr lang="en-GB" dirty="0" smtClean="0">
                <a:solidFill>
                  <a:srgbClr val="FF0000"/>
                </a:solidFill>
              </a:rPr>
              <a:t>of </a:t>
            </a:r>
            <a:r>
              <a:rPr lang="en-GB" dirty="0" err="1" smtClean="0">
                <a:solidFill>
                  <a:srgbClr val="FF0000"/>
                </a:solidFill>
              </a:rPr>
              <a:t>kanda</a:t>
            </a:r>
            <a:r>
              <a:rPr lang="en-GB" dirty="0" smtClean="0">
                <a:solidFill>
                  <a:srgbClr val="FF0000"/>
                </a:solidFill>
              </a:rPr>
              <a:t> structures</a:t>
            </a:r>
            <a:endParaRPr lang="en-GB" dirty="0">
              <a:solidFill>
                <a:srgbClr val="FF0000"/>
              </a:solidFill>
            </a:endParaRPr>
          </a:p>
        </p:txBody>
      </p:sp>
    </p:spTree>
    <p:extLst>
      <p:ext uri="{BB962C8B-B14F-4D97-AF65-F5344CB8AC3E}">
        <p14:creationId xmlns:p14="http://schemas.microsoft.com/office/powerpoint/2010/main" val="199748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Key features of the </a:t>
            </a:r>
            <a:r>
              <a:rPr lang="en-GB" dirty="0" err="1" smtClean="0"/>
              <a:t>kanda</a:t>
            </a:r>
            <a:r>
              <a:rPr lang="en-GB" dirty="0" smtClean="0"/>
              <a:t>:-</a:t>
            </a:r>
          </a:p>
          <a:p>
            <a:pPr lvl="1"/>
            <a:r>
              <a:rPr lang="en-GB" dirty="0" smtClean="0"/>
              <a:t>Defined names, traditions and memberships</a:t>
            </a:r>
          </a:p>
          <a:p>
            <a:pPr lvl="1"/>
            <a:r>
              <a:rPr lang="en-GB" dirty="0" smtClean="0"/>
              <a:t>Exclusive set of common affairs centred on exploiting their land</a:t>
            </a:r>
          </a:p>
          <a:p>
            <a:pPr lvl="1"/>
            <a:r>
              <a:rPr lang="en-GB" dirty="0" smtClean="0"/>
              <a:t>Had the necessary autonomy and procedures to deal with these affairs</a:t>
            </a:r>
          </a:p>
          <a:p>
            <a:pPr lvl="1"/>
            <a:r>
              <a:rPr lang="en-GB" dirty="0" smtClean="0"/>
              <a:t>The passing on of land depended on your relationship with the </a:t>
            </a:r>
            <a:r>
              <a:rPr lang="en-GB" dirty="0" err="1" smtClean="0"/>
              <a:t>kanda</a:t>
            </a:r>
            <a:endParaRPr lang="en-GB" dirty="0"/>
          </a:p>
        </p:txBody>
      </p:sp>
    </p:spTree>
    <p:extLst>
      <p:ext uri="{BB962C8B-B14F-4D97-AF65-F5344CB8AC3E}">
        <p14:creationId xmlns:p14="http://schemas.microsoft.com/office/powerpoint/2010/main" val="314265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A free man could normally depend upon 4 ‘chiefs’ to be interested in his affairs:-</a:t>
            </a:r>
          </a:p>
          <a:p>
            <a:pPr lvl="1"/>
            <a:r>
              <a:rPr lang="en-GB" dirty="0" smtClean="0"/>
              <a:t>Lineage head of his mother’s segment (his own </a:t>
            </a:r>
            <a:r>
              <a:rPr lang="en-GB" dirty="0" err="1" smtClean="0"/>
              <a:t>kanda</a:t>
            </a:r>
            <a:r>
              <a:rPr lang="en-GB" dirty="0" smtClean="0"/>
              <a:t>)</a:t>
            </a:r>
          </a:p>
          <a:p>
            <a:pPr lvl="1"/>
            <a:r>
              <a:rPr lang="en-GB" dirty="0" smtClean="0"/>
              <a:t>Lineage head of his father’s </a:t>
            </a:r>
            <a:r>
              <a:rPr lang="en-GB" dirty="0" err="1" smtClean="0"/>
              <a:t>kanda</a:t>
            </a:r>
            <a:endParaRPr lang="en-GB" dirty="0" smtClean="0"/>
          </a:p>
          <a:p>
            <a:pPr lvl="1"/>
            <a:r>
              <a:rPr lang="en-GB" dirty="0" smtClean="0"/>
              <a:t>Lineage head of his paternal grandfather’s </a:t>
            </a:r>
            <a:r>
              <a:rPr lang="en-GB" dirty="0" err="1" smtClean="0"/>
              <a:t>kanda</a:t>
            </a:r>
            <a:endParaRPr lang="en-GB" dirty="0" smtClean="0"/>
          </a:p>
          <a:p>
            <a:pPr lvl="1"/>
            <a:r>
              <a:rPr lang="en-GB" dirty="0" smtClean="0"/>
              <a:t>Lineage head of his maternal grandfather’s </a:t>
            </a:r>
            <a:r>
              <a:rPr lang="en-GB" dirty="0" err="1" smtClean="0"/>
              <a:t>kanda</a:t>
            </a:r>
            <a:endParaRPr lang="en-GB" dirty="0" smtClean="0"/>
          </a:p>
          <a:p>
            <a:pPr lvl="1"/>
            <a:endParaRPr lang="en-GB" dirty="0"/>
          </a:p>
          <a:p>
            <a:pPr lvl="1"/>
            <a:r>
              <a:rPr lang="en-GB" dirty="0" smtClean="0">
                <a:solidFill>
                  <a:srgbClr val="FF0000"/>
                </a:solidFill>
              </a:rPr>
              <a:t>TASK Use your Playdoh to illustrate this and explain to your partner</a:t>
            </a:r>
          </a:p>
        </p:txBody>
      </p:sp>
    </p:spTree>
    <p:extLst>
      <p:ext uri="{BB962C8B-B14F-4D97-AF65-F5344CB8AC3E}">
        <p14:creationId xmlns:p14="http://schemas.microsoft.com/office/powerpoint/2010/main" val="2300889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 person could normally choose between several places of residence:-</a:t>
            </a:r>
          </a:p>
          <a:p>
            <a:pPr lvl="1"/>
            <a:r>
              <a:rPr lang="en-GB" dirty="0" smtClean="0"/>
              <a:t>Lands of his own lineage (i.e. his mother’s </a:t>
            </a:r>
            <a:r>
              <a:rPr lang="en-GB" dirty="0" err="1" smtClean="0"/>
              <a:t>kanda</a:t>
            </a:r>
            <a:r>
              <a:rPr lang="en-GB" dirty="0" smtClean="0"/>
              <a:t>)</a:t>
            </a:r>
          </a:p>
          <a:p>
            <a:pPr lvl="1"/>
            <a:r>
              <a:rPr lang="en-GB" dirty="0" smtClean="0"/>
              <a:t>Those of his father’s</a:t>
            </a:r>
          </a:p>
          <a:p>
            <a:pPr lvl="1"/>
            <a:r>
              <a:rPr lang="en-GB" dirty="0" smtClean="0"/>
              <a:t>Those of either of his grandfather’s</a:t>
            </a:r>
          </a:p>
          <a:p>
            <a:pPr lvl="1"/>
            <a:endParaRPr lang="en-GB" dirty="0"/>
          </a:p>
          <a:p>
            <a:pPr lvl="1"/>
            <a:r>
              <a:rPr lang="en-GB" dirty="0" smtClean="0">
                <a:solidFill>
                  <a:srgbClr val="FF0000"/>
                </a:solidFill>
              </a:rPr>
              <a:t>Question: What impact would this have on migration and therefore the growth of the kingdom?</a:t>
            </a:r>
            <a:endParaRPr lang="en-GB" dirty="0">
              <a:solidFill>
                <a:srgbClr val="FF0000"/>
              </a:solidFill>
            </a:endParaRPr>
          </a:p>
        </p:txBody>
      </p:sp>
    </p:spTree>
    <p:extLst>
      <p:ext uri="{BB962C8B-B14F-4D97-AF65-F5344CB8AC3E}">
        <p14:creationId xmlns:p14="http://schemas.microsoft.com/office/powerpoint/2010/main" val="1331750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A slave was a person without a </a:t>
            </a:r>
            <a:r>
              <a:rPr lang="en-GB" dirty="0" err="1" smtClean="0"/>
              <a:t>kanda</a:t>
            </a:r>
            <a:r>
              <a:rPr lang="en-GB" dirty="0" smtClean="0"/>
              <a:t> or </a:t>
            </a:r>
            <a:r>
              <a:rPr lang="en-GB" dirty="0" err="1" smtClean="0"/>
              <a:t>kanda</a:t>
            </a:r>
            <a:r>
              <a:rPr lang="en-GB" dirty="0" smtClean="0"/>
              <a:t> chief who could defend his interests</a:t>
            </a:r>
          </a:p>
          <a:p>
            <a:r>
              <a:rPr lang="en-GB" dirty="0" smtClean="0"/>
              <a:t>He settled on his owner’s land and was classified as a child and so had only one chief interested in his affairs i.e. his ‘father’ (owner) as opposed to the usual four</a:t>
            </a:r>
          </a:p>
          <a:p>
            <a:r>
              <a:rPr lang="en-GB" dirty="0" smtClean="0"/>
              <a:t>But this did not mean he was very inferior as social progress depended on the power of the group to which he was affiliated and on their willingness to support him</a:t>
            </a:r>
            <a:endParaRPr lang="en-GB" dirty="0"/>
          </a:p>
        </p:txBody>
      </p:sp>
    </p:spTree>
    <p:extLst>
      <p:ext uri="{BB962C8B-B14F-4D97-AF65-F5344CB8AC3E}">
        <p14:creationId xmlns:p14="http://schemas.microsoft.com/office/powerpoint/2010/main" val="1545906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smtClean="0"/>
              <a:t>Slaves could become free if a lineage wanted to expand and co-opted them as a new lineage</a:t>
            </a:r>
          </a:p>
          <a:p>
            <a:r>
              <a:rPr lang="en-GB" dirty="0" smtClean="0"/>
              <a:t>A slave (‘child’) could marry into his owner’s (‘father’) </a:t>
            </a:r>
            <a:r>
              <a:rPr lang="en-GB" dirty="0" err="1" smtClean="0"/>
              <a:t>kanda</a:t>
            </a:r>
            <a:r>
              <a:rPr lang="en-GB" dirty="0" smtClean="0"/>
              <a:t> and then get the privileges and responsibilities of its other children</a:t>
            </a:r>
          </a:p>
          <a:p>
            <a:endParaRPr lang="en-GB" dirty="0"/>
          </a:p>
          <a:p>
            <a:r>
              <a:rPr lang="en-GB" dirty="0" smtClean="0">
                <a:solidFill>
                  <a:srgbClr val="FF0000"/>
                </a:solidFill>
              </a:rPr>
              <a:t>TASK: Use your Play </a:t>
            </a:r>
            <a:r>
              <a:rPr lang="en-GB" dirty="0" err="1" smtClean="0">
                <a:solidFill>
                  <a:srgbClr val="FF0000"/>
                </a:solidFill>
              </a:rPr>
              <a:t>Doh</a:t>
            </a:r>
            <a:r>
              <a:rPr lang="en-GB" dirty="0" smtClean="0">
                <a:solidFill>
                  <a:srgbClr val="FF0000"/>
                </a:solidFill>
              </a:rPr>
              <a:t> to show the position of a slave within the </a:t>
            </a:r>
            <a:r>
              <a:rPr lang="en-GB" dirty="0" err="1" smtClean="0">
                <a:solidFill>
                  <a:srgbClr val="FF0000"/>
                </a:solidFill>
              </a:rPr>
              <a:t>kanda</a:t>
            </a:r>
            <a:r>
              <a:rPr lang="en-GB" dirty="0" smtClean="0">
                <a:solidFill>
                  <a:srgbClr val="FF0000"/>
                </a:solidFill>
              </a:rPr>
              <a:t> system and how this could change</a:t>
            </a:r>
            <a:endParaRPr lang="en-GB" dirty="0">
              <a:solidFill>
                <a:srgbClr val="FF0000"/>
              </a:solidFill>
            </a:endParaRPr>
          </a:p>
        </p:txBody>
      </p:sp>
    </p:spTree>
    <p:extLst>
      <p:ext uri="{BB962C8B-B14F-4D97-AF65-F5344CB8AC3E}">
        <p14:creationId xmlns:p14="http://schemas.microsoft.com/office/powerpoint/2010/main" val="3101274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Slaves were only acquired occasionally through </a:t>
            </a:r>
            <a:r>
              <a:rPr lang="en-GB" dirty="0" err="1" smtClean="0"/>
              <a:t>pawnship</a:t>
            </a:r>
            <a:r>
              <a:rPr lang="en-GB" dirty="0" smtClean="0"/>
              <a:t>, exchange, sale or war and were assimilated quite quickly into </a:t>
            </a:r>
            <a:r>
              <a:rPr lang="en-GB" dirty="0" err="1" smtClean="0"/>
              <a:t>kanda</a:t>
            </a:r>
            <a:r>
              <a:rPr lang="en-GB" dirty="0" smtClean="0"/>
              <a:t> structures</a:t>
            </a:r>
          </a:p>
          <a:p>
            <a:r>
              <a:rPr lang="en-GB" dirty="0" smtClean="0"/>
              <a:t>C16 – the only people who could be legitimately sold were newly acquired captives</a:t>
            </a:r>
            <a:endParaRPr lang="en-GB" dirty="0"/>
          </a:p>
        </p:txBody>
      </p:sp>
    </p:spTree>
    <p:extLst>
      <p:ext uri="{BB962C8B-B14F-4D97-AF65-F5344CB8AC3E}">
        <p14:creationId xmlns:p14="http://schemas.microsoft.com/office/powerpoint/2010/main" val="3936885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730</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What was the kanda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Manikong’s Council</vt:lpstr>
      <vt:lpstr>PowerPoint Presentation</vt:lpstr>
    </vt:vector>
  </TitlesOfParts>
  <Company>The Piggott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was the kanda system?</dc:title>
  <dc:creator>Julie Curtis</dc:creator>
  <cp:lastModifiedBy>Julie Curtis</cp:lastModifiedBy>
  <cp:revision>13</cp:revision>
  <dcterms:created xsi:type="dcterms:W3CDTF">2016-11-09T10:37:24Z</dcterms:created>
  <dcterms:modified xsi:type="dcterms:W3CDTF">2016-11-10T10:20:14Z</dcterms:modified>
</cp:coreProperties>
</file>