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86" r:id="rId4"/>
    <p:sldId id="258" r:id="rId5"/>
    <p:sldId id="259" r:id="rId6"/>
    <p:sldId id="260" r:id="rId7"/>
    <p:sldId id="264" r:id="rId8"/>
    <p:sldId id="265" r:id="rId9"/>
    <p:sldId id="268" r:id="rId10"/>
    <p:sldId id="283" r:id="rId11"/>
    <p:sldId id="275" r:id="rId12"/>
    <p:sldId id="278" r:id="rId13"/>
    <p:sldId id="279" r:id="rId14"/>
    <p:sldId id="280" r:id="rId15"/>
    <p:sldId id="281" r:id="rId16"/>
    <p:sldId id="282" r:id="rId17"/>
    <p:sldId id="285" r:id="rId18"/>
    <p:sldId id="284" r:id="rId19"/>
  </p:sldIdLst>
  <p:sldSz cx="9144000" cy="6858000" type="screen4x3"/>
  <p:notesSz cx="6858000" cy="9144000"/>
  <p:custShowLst>
    <p:custShow name="Custom Show 1" id="0">
      <p:sldLst>
        <p:sld r:id="rId6"/>
      </p:sldLst>
    </p:custShow>
    <p:custShow name="Custom Show 2" id="1">
      <p:sldLst>
        <p:sld r:id="rId1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11D5BB1-8A55-47E0-A386-95F797721EC3}" type="datetimeFigureOut">
              <a:rPr lang="en-GB" smtClean="0"/>
              <a:t>05/09/2016</a:t>
            </a:fld>
            <a:endParaRPr lang="en-GB"/>
          </a:p>
        </p:txBody>
      </p:sp>
      <p:sp>
        <p:nvSpPr>
          <p:cNvPr id="2" name="Footer Placeholder 1"/>
          <p:cNvSpPr>
            <a:spLocks noGrp="1"/>
          </p:cNvSpPr>
          <p:nvPr>
            <p:ph type="ftr" sz="quarter" idx="11"/>
          </p:nvPr>
        </p:nvSpPr>
        <p:spPr/>
        <p:txBody>
          <a:bodyPr/>
          <a:lstStyle/>
          <a:p>
            <a:endParaRPr lang="en-GB"/>
          </a:p>
        </p:txBody>
      </p:sp>
      <p:sp>
        <p:nvSpPr>
          <p:cNvPr id="15" name="Slide Number Placeholder 14"/>
          <p:cNvSpPr>
            <a:spLocks noGrp="1"/>
          </p:cNvSpPr>
          <p:nvPr>
            <p:ph type="sldNum" sz="quarter" idx="12"/>
          </p:nvPr>
        </p:nvSpPr>
        <p:spPr>
          <a:xfrm>
            <a:off x="8229600" y="6473952"/>
            <a:ext cx="758952" cy="246888"/>
          </a:xfrm>
        </p:spPr>
        <p:txBody>
          <a:bodyPr/>
          <a:lstStyle/>
          <a:p>
            <a:fld id="{CF4D845C-38FA-4582-9D27-D1EF09E78CD1}"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1D5BB1-8A55-47E0-A386-95F797721EC3}" type="datetimeFigureOut">
              <a:rPr lang="en-GB" smtClean="0"/>
              <a:t>05/09/2016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4D845C-38FA-4582-9D27-D1EF09E78CD1}"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11D5BB1-8A55-47E0-A386-95F797721EC3}" type="datetimeFigureOut">
              <a:rPr lang="en-GB" smtClean="0"/>
              <a:t>05/09/2016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4D845C-38FA-4582-9D27-D1EF09E78CD1}"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11D5BB1-8A55-47E0-A386-95F797721EC3}" type="datetimeFigureOut">
              <a:rPr lang="en-GB" smtClean="0"/>
              <a:t>05/09/2016</a:t>
            </a:fld>
            <a:endParaRPr lang="en-GB"/>
          </a:p>
        </p:txBody>
      </p:sp>
      <p:sp>
        <p:nvSpPr>
          <p:cNvPr id="19" name="Footer Placeholder 18"/>
          <p:cNvSpPr>
            <a:spLocks noGrp="1"/>
          </p:cNvSpPr>
          <p:nvPr>
            <p:ph type="ftr" sz="quarter" idx="11"/>
          </p:nvPr>
        </p:nvSpPr>
        <p:spPr>
          <a:xfrm>
            <a:off x="3581400" y="76200"/>
            <a:ext cx="2895600" cy="288925"/>
          </a:xfrm>
        </p:spPr>
        <p:txBody>
          <a:bodyPr/>
          <a:lstStyle/>
          <a:p>
            <a:endParaRPr lang="en-GB"/>
          </a:p>
        </p:txBody>
      </p:sp>
      <p:sp>
        <p:nvSpPr>
          <p:cNvPr id="16" name="Slide Number Placeholder 15"/>
          <p:cNvSpPr>
            <a:spLocks noGrp="1"/>
          </p:cNvSpPr>
          <p:nvPr>
            <p:ph type="sldNum" sz="quarter" idx="12"/>
          </p:nvPr>
        </p:nvSpPr>
        <p:spPr>
          <a:xfrm>
            <a:off x="8229600" y="6473952"/>
            <a:ext cx="758952" cy="246888"/>
          </a:xfrm>
        </p:spPr>
        <p:txBody>
          <a:bodyPr/>
          <a:lstStyle/>
          <a:p>
            <a:fld id="{CF4D845C-38FA-4582-9D27-D1EF09E78CD1}"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11D5BB1-8A55-47E0-A386-95F797721EC3}" type="datetimeFigureOut">
              <a:rPr lang="en-GB" smtClean="0"/>
              <a:t>05/09/2016</a:t>
            </a:fld>
            <a:endParaRPr lang="en-GB"/>
          </a:p>
        </p:txBody>
      </p:sp>
      <p:sp>
        <p:nvSpPr>
          <p:cNvPr id="11" name="Footer Placeholder 10"/>
          <p:cNvSpPr>
            <a:spLocks noGrp="1"/>
          </p:cNvSpPr>
          <p:nvPr>
            <p:ph type="ftr" sz="quarter" idx="11"/>
          </p:nvPr>
        </p:nvSpPr>
        <p:spPr/>
        <p:txBody>
          <a:bodyPr/>
          <a:lstStyle/>
          <a:p>
            <a:endParaRPr lang="en-GB"/>
          </a:p>
        </p:txBody>
      </p:sp>
      <p:sp>
        <p:nvSpPr>
          <p:cNvPr id="16" name="Slide Number Placeholder 15"/>
          <p:cNvSpPr>
            <a:spLocks noGrp="1"/>
          </p:cNvSpPr>
          <p:nvPr>
            <p:ph type="sldNum" sz="quarter" idx="12"/>
          </p:nvPr>
        </p:nvSpPr>
        <p:spPr/>
        <p:txBody>
          <a:bodyPr/>
          <a:lstStyle/>
          <a:p>
            <a:fld id="{CF4D845C-38FA-4582-9D27-D1EF09E78CD1}" type="slidenum">
              <a:rPr lang="en-GB" smtClean="0"/>
              <a:t>‹#›</a:t>
            </a:fld>
            <a:endParaRPr lang="en-GB"/>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11D5BB1-8A55-47E0-A386-95F797721EC3}" type="datetimeFigureOut">
              <a:rPr lang="en-GB" smtClean="0"/>
              <a:t>05/09/2016</a:t>
            </a:fld>
            <a:endParaRPr lang="en-GB"/>
          </a:p>
        </p:txBody>
      </p:sp>
      <p:sp>
        <p:nvSpPr>
          <p:cNvPr id="10" name="Footer Placeholder 9"/>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CF4D845C-38FA-4582-9D27-D1EF09E78CD1}"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11D5BB1-8A55-47E0-A386-95F797721EC3}" type="datetimeFigureOut">
              <a:rPr lang="en-GB" smtClean="0"/>
              <a:t>05/09/2016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229600" y="6477000"/>
            <a:ext cx="762000" cy="246888"/>
          </a:xfrm>
        </p:spPr>
        <p:txBody>
          <a:bodyPr/>
          <a:lstStyle/>
          <a:p>
            <a:fld id="{CF4D845C-38FA-4582-9D27-D1EF09E78CD1}" type="slidenum">
              <a:rPr lang="en-GB" smtClean="0"/>
              <a:t>‹#›</a:t>
            </a:fld>
            <a:endParaRPr lang="en-GB"/>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11D5BB1-8A55-47E0-A386-95F797721EC3}" type="datetimeFigureOut">
              <a:rPr lang="en-GB" smtClean="0"/>
              <a:t>05/09/2016</a:t>
            </a:fld>
            <a:endParaRPr lang="en-GB"/>
          </a:p>
        </p:txBody>
      </p:sp>
      <p:sp>
        <p:nvSpPr>
          <p:cNvPr id="21" name="Footer Placeholder 20"/>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4D845C-38FA-4582-9D27-D1EF09E78CD1}"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D5BB1-8A55-47E0-A386-95F797721EC3}" type="datetimeFigureOut">
              <a:rPr lang="en-GB" smtClean="0"/>
              <a:t>05/09/2016</a:t>
            </a:fld>
            <a:endParaRPr lang="en-GB"/>
          </a:p>
        </p:txBody>
      </p:sp>
      <p:sp>
        <p:nvSpPr>
          <p:cNvPr id="24" name="Footer Placeholder 23"/>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4D845C-38FA-4582-9D27-D1EF09E78CD1}"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11D5BB1-8A55-47E0-A386-95F797721EC3}" type="datetimeFigureOut">
              <a:rPr lang="en-GB" smtClean="0"/>
              <a:t>05/09/2016</a:t>
            </a:fld>
            <a:endParaRPr lang="en-GB"/>
          </a:p>
        </p:txBody>
      </p:sp>
      <p:sp>
        <p:nvSpPr>
          <p:cNvPr id="29" name="Footer Placeholder 28"/>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4D845C-38FA-4582-9D27-D1EF09E78CD1}"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11D5BB1-8A55-47E0-A386-95F797721EC3}" type="datetimeFigureOut">
              <a:rPr lang="en-GB" smtClean="0"/>
              <a:t>05/09/2016</a:t>
            </a:fld>
            <a:endParaRPr lang="en-GB"/>
          </a:p>
        </p:txBody>
      </p:sp>
      <p:sp>
        <p:nvSpPr>
          <p:cNvPr id="5" name="Footer Placeholder 4"/>
          <p:cNvSpPr>
            <a:spLocks noGrp="1"/>
          </p:cNvSpPr>
          <p:nvPr>
            <p:ph type="ftr" sz="quarter" idx="11"/>
          </p:nvPr>
        </p:nvSpPr>
        <p:spPr/>
        <p:txBody>
          <a:bodyPr/>
          <a:lstStyle/>
          <a:p>
            <a:endParaRPr lang="en-GB"/>
          </a:p>
        </p:txBody>
      </p:sp>
      <p:sp>
        <p:nvSpPr>
          <p:cNvPr id="31" name="Slide Number Placeholder 30"/>
          <p:cNvSpPr>
            <a:spLocks noGrp="1"/>
          </p:cNvSpPr>
          <p:nvPr>
            <p:ph type="sldNum" sz="quarter" idx="12"/>
          </p:nvPr>
        </p:nvSpPr>
        <p:spPr/>
        <p:txBody>
          <a:bodyPr/>
          <a:lstStyle/>
          <a:p>
            <a:fld id="{CF4D845C-38FA-4582-9D27-D1EF09E78CD1}" type="slidenum">
              <a:rPr lang="en-GB" smtClean="0"/>
              <a:t>‹#›</a:t>
            </a:fld>
            <a:endParaRPr lang="en-GB"/>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11D5BB1-8A55-47E0-A386-95F797721EC3}" type="datetimeFigureOut">
              <a:rPr lang="en-GB" smtClean="0"/>
              <a:t>05/09/2016</a:t>
            </a:fld>
            <a:endParaRPr lang="en-GB"/>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GB"/>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F4D845C-38FA-4582-9D27-D1EF09E78CD1}" type="slidenum">
              <a:rPr lang="en-GB" smtClean="0"/>
              <a:t>‹#›</a:t>
            </a:fld>
            <a:endParaRPr lang="en-GB"/>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were African kingdoms like before colonisation?</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19475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were some of the main kingdoms of West </a:t>
            </a:r>
            <a:r>
              <a:rPr lang="en-GB" dirty="0" err="1" smtClean="0"/>
              <a:t>africa</a:t>
            </a:r>
            <a:r>
              <a:rPr lang="en-GB" dirty="0" smtClean="0"/>
              <a:t>?</a:t>
            </a:r>
            <a:endParaRPr lang="en-GB" dirty="0"/>
          </a:p>
        </p:txBody>
      </p:sp>
      <p:sp>
        <p:nvSpPr>
          <p:cNvPr id="3" name="Content Placeholder 2"/>
          <p:cNvSpPr>
            <a:spLocks noGrp="1"/>
          </p:cNvSpPr>
          <p:nvPr>
            <p:ph idx="1"/>
          </p:nvPr>
        </p:nvSpPr>
        <p:spPr/>
        <p:txBody>
          <a:bodyPr>
            <a:normAutofit/>
          </a:bodyPr>
          <a:lstStyle/>
          <a:p>
            <a:r>
              <a:rPr lang="en-GB" dirty="0" smtClean="0"/>
              <a:t>Feedback to your group and discuss how the events in the four texts are related to one another. </a:t>
            </a:r>
          </a:p>
        </p:txBody>
      </p:sp>
    </p:spTree>
    <p:extLst>
      <p:ext uri="{BB962C8B-B14F-4D97-AF65-F5344CB8AC3E}">
        <p14:creationId xmlns:p14="http://schemas.microsoft.com/office/powerpoint/2010/main" val="8472017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1766" y="0"/>
            <a:ext cx="6640468" cy="6858000"/>
          </a:xfrm>
          <a:prstGeom prst="rect">
            <a:avLst/>
          </a:prstGeom>
        </p:spPr>
      </p:pic>
    </p:spTree>
    <p:extLst>
      <p:ext uri="{BB962C8B-B14F-4D97-AF65-F5344CB8AC3E}">
        <p14:creationId xmlns:p14="http://schemas.microsoft.com/office/powerpoint/2010/main" val="7862869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are the different kingdoms connected?</a:t>
            </a:r>
            <a:endParaRPr lang="en-GB" dirty="0"/>
          </a:p>
        </p:txBody>
      </p:sp>
      <p:sp>
        <p:nvSpPr>
          <p:cNvPr id="3" name="Content Placeholder 2"/>
          <p:cNvSpPr>
            <a:spLocks noGrp="1"/>
          </p:cNvSpPr>
          <p:nvPr>
            <p:ph idx="1"/>
          </p:nvPr>
        </p:nvSpPr>
        <p:spPr/>
        <p:txBody>
          <a:bodyPr>
            <a:normAutofit/>
          </a:bodyPr>
          <a:lstStyle/>
          <a:p>
            <a:r>
              <a:rPr lang="en-GB" dirty="0" smtClean="0"/>
              <a:t>You have been asked to think about connections and relationships between the Kingdoms of Ghana, Mali, Songhay, and the </a:t>
            </a:r>
            <a:r>
              <a:rPr lang="en-GB" dirty="0" err="1" smtClean="0"/>
              <a:t>Maghrib</a:t>
            </a:r>
            <a:r>
              <a:rPr lang="en-GB" dirty="0" smtClean="0"/>
              <a:t>. </a:t>
            </a:r>
          </a:p>
          <a:p>
            <a:r>
              <a:rPr lang="en-GB" dirty="0" smtClean="0"/>
              <a:t>Using the graphic organisers, fill in one connection or relationship between each of the areas you have read about. </a:t>
            </a:r>
            <a:endParaRPr lang="en-GB" dirty="0"/>
          </a:p>
        </p:txBody>
      </p:sp>
    </p:spTree>
    <p:extLst>
      <p:ext uri="{BB962C8B-B14F-4D97-AF65-F5344CB8AC3E}">
        <p14:creationId xmlns:p14="http://schemas.microsoft.com/office/powerpoint/2010/main" val="34637662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127" y="660042"/>
            <a:ext cx="7469746" cy="5537915"/>
          </a:xfrm>
          <a:prstGeom prst="rect">
            <a:avLst/>
          </a:prstGeom>
        </p:spPr>
      </p:pic>
    </p:spTree>
    <p:extLst>
      <p:ext uri="{BB962C8B-B14F-4D97-AF65-F5344CB8AC3E}">
        <p14:creationId xmlns:p14="http://schemas.microsoft.com/office/powerpoint/2010/main" val="33265774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127" y="660042"/>
            <a:ext cx="7469746" cy="5537915"/>
          </a:xfrm>
          <a:prstGeom prst="rect">
            <a:avLst/>
          </a:prstGeom>
        </p:spPr>
      </p:pic>
    </p:spTree>
    <p:extLst>
      <p:ext uri="{BB962C8B-B14F-4D97-AF65-F5344CB8AC3E}">
        <p14:creationId xmlns:p14="http://schemas.microsoft.com/office/powerpoint/2010/main" val="34111609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127" y="660042"/>
            <a:ext cx="7469746" cy="5537915"/>
          </a:xfrm>
          <a:prstGeom prst="rect">
            <a:avLst/>
          </a:prstGeom>
        </p:spPr>
      </p:pic>
    </p:spTree>
    <p:extLst>
      <p:ext uri="{BB962C8B-B14F-4D97-AF65-F5344CB8AC3E}">
        <p14:creationId xmlns:p14="http://schemas.microsoft.com/office/powerpoint/2010/main" val="39880988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7127" y="660042"/>
            <a:ext cx="7469746" cy="5537915"/>
          </a:xfrm>
          <a:prstGeom prst="rect">
            <a:avLst/>
          </a:prstGeom>
        </p:spPr>
      </p:pic>
    </p:spTree>
    <p:extLst>
      <p:ext uri="{BB962C8B-B14F-4D97-AF65-F5344CB8AC3E}">
        <p14:creationId xmlns:p14="http://schemas.microsoft.com/office/powerpoint/2010/main" val="1718708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p:txBody>
          <a:bodyPr/>
          <a:lstStyle/>
          <a:p>
            <a:r>
              <a:rPr lang="en-GB" dirty="0"/>
              <a:t>Use Pearson extract </a:t>
            </a:r>
            <a:r>
              <a:rPr lang="en-GB" dirty="0" smtClean="0"/>
              <a:t>pp.338-340 to research the </a:t>
            </a:r>
            <a:r>
              <a:rPr lang="en-GB" smtClean="0"/>
              <a:t>following question:-</a:t>
            </a:r>
            <a:endParaRPr lang="en-GB" dirty="0"/>
          </a:p>
          <a:p>
            <a:pPr lvl="1"/>
            <a:r>
              <a:rPr lang="en-GB" dirty="0" smtClean="0"/>
              <a:t>How </a:t>
            </a:r>
            <a:r>
              <a:rPr lang="en-GB" dirty="0"/>
              <a:t>did Islam spread south of the Sahara?</a:t>
            </a:r>
          </a:p>
        </p:txBody>
      </p:sp>
    </p:spTree>
    <p:extLst>
      <p:ext uri="{BB962C8B-B14F-4D97-AF65-F5344CB8AC3E}">
        <p14:creationId xmlns:p14="http://schemas.microsoft.com/office/powerpoint/2010/main" val="4734631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to finish…</a:t>
            </a:r>
            <a:endParaRPr lang="en-GB" dirty="0"/>
          </a:p>
        </p:txBody>
      </p:sp>
      <p:sp>
        <p:nvSpPr>
          <p:cNvPr id="3" name="Content Placeholder 2"/>
          <p:cNvSpPr>
            <a:spLocks noGrp="1"/>
          </p:cNvSpPr>
          <p:nvPr>
            <p:ph idx="1"/>
          </p:nvPr>
        </p:nvSpPr>
        <p:spPr/>
        <p:txBody>
          <a:bodyPr/>
          <a:lstStyle/>
          <a:p>
            <a:r>
              <a:rPr lang="en-GB" dirty="0" smtClean="0"/>
              <a:t>What are the three most important learning points of this lesson?</a:t>
            </a:r>
            <a:endParaRPr lang="en-GB" dirty="0"/>
          </a:p>
        </p:txBody>
      </p:sp>
    </p:spTree>
    <p:extLst>
      <p:ext uri="{BB962C8B-B14F-4D97-AF65-F5344CB8AC3E}">
        <p14:creationId xmlns:p14="http://schemas.microsoft.com/office/powerpoint/2010/main" val="2883020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By the end of this lesson you will…</a:t>
            </a:r>
            <a:endParaRPr lang="en-GB" dirty="0"/>
          </a:p>
        </p:txBody>
      </p:sp>
      <p:sp>
        <p:nvSpPr>
          <p:cNvPr id="3" name="Content Placeholder 2"/>
          <p:cNvSpPr>
            <a:spLocks noGrp="1"/>
          </p:cNvSpPr>
          <p:nvPr>
            <p:ph idx="1"/>
          </p:nvPr>
        </p:nvSpPr>
        <p:spPr/>
        <p:txBody>
          <a:bodyPr>
            <a:normAutofit/>
          </a:bodyPr>
          <a:lstStyle/>
          <a:p>
            <a:r>
              <a:rPr lang="en-GB" dirty="0" smtClean="0"/>
              <a:t>Have an overview of what African Kingdoms were like before 1800</a:t>
            </a:r>
          </a:p>
          <a:p>
            <a:r>
              <a:rPr lang="en-GB" dirty="0" smtClean="0"/>
              <a:t>Understand the techniques we can use to investigate earlier periods of history</a:t>
            </a:r>
          </a:p>
        </p:txBody>
      </p:sp>
    </p:spTree>
    <p:extLst>
      <p:ext uri="{BB962C8B-B14F-4D97-AF65-F5344CB8AC3E}">
        <p14:creationId xmlns:p14="http://schemas.microsoft.com/office/powerpoint/2010/main" val="44094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get you thinking…</a:t>
            </a:r>
            <a:endParaRPr lang="en-GB" dirty="0"/>
          </a:p>
        </p:txBody>
      </p:sp>
      <p:sp>
        <p:nvSpPr>
          <p:cNvPr id="3" name="Content Placeholder 2"/>
          <p:cNvSpPr>
            <a:spLocks noGrp="1"/>
          </p:cNvSpPr>
          <p:nvPr>
            <p:ph idx="1"/>
          </p:nvPr>
        </p:nvSpPr>
        <p:spPr/>
        <p:txBody>
          <a:bodyPr/>
          <a:lstStyle/>
          <a:p>
            <a:r>
              <a:rPr lang="en-GB" dirty="0" smtClean="0"/>
              <a:t>In 1963, the Oxford historian, Hugh Trevor-Roper, stated: “at present there is none, or very little [African history]: there is only the history of the Europeans in Africa.”</a:t>
            </a:r>
          </a:p>
          <a:p>
            <a:endParaRPr lang="en-GB" dirty="0"/>
          </a:p>
          <a:p>
            <a:r>
              <a:rPr lang="en-GB" dirty="0" smtClean="0"/>
              <a:t>What do </a:t>
            </a:r>
            <a:r>
              <a:rPr lang="en-GB" smtClean="0"/>
              <a:t>you think?</a:t>
            </a:r>
            <a:endParaRPr lang="en-GB"/>
          </a:p>
        </p:txBody>
      </p:sp>
    </p:spTree>
    <p:extLst>
      <p:ext uri="{BB962C8B-B14F-4D97-AF65-F5344CB8AC3E}">
        <p14:creationId xmlns:p14="http://schemas.microsoft.com/office/powerpoint/2010/main" val="3523340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To get you thinking…</a:t>
            </a:r>
            <a:endParaRPr lang="en-GB" dirty="0"/>
          </a:p>
        </p:txBody>
      </p:sp>
      <p:sp>
        <p:nvSpPr>
          <p:cNvPr id="3" name="Content Placeholder 2"/>
          <p:cNvSpPr>
            <a:spLocks noGrp="1"/>
          </p:cNvSpPr>
          <p:nvPr>
            <p:ph idx="1"/>
          </p:nvPr>
        </p:nvSpPr>
        <p:spPr/>
        <p:txBody>
          <a:bodyPr>
            <a:normAutofit/>
          </a:bodyPr>
          <a:lstStyle/>
          <a:p>
            <a:r>
              <a:rPr lang="en-GB" dirty="0" smtClean="0"/>
              <a:t>Imagine you are being sent Jos in </a:t>
            </a:r>
            <a:r>
              <a:rPr lang="en-GB" dirty="0" smtClean="0">
                <a:hlinkClick r:id="" action="ppaction://customshow?id=0&amp;return=true"/>
              </a:rPr>
              <a:t>Nigeria</a:t>
            </a:r>
            <a:endParaRPr lang="en-GB" dirty="0" smtClean="0"/>
          </a:p>
          <a:p>
            <a:r>
              <a:rPr lang="en-GB" dirty="0" smtClean="0"/>
              <a:t>Upon arriving in Jos, how would you start to learn about its history? What historical tools and strategies might you use to learn about the past? </a:t>
            </a:r>
          </a:p>
          <a:p>
            <a:r>
              <a:rPr lang="en-GB" dirty="0" smtClean="0"/>
              <a:t>Think! Pair! Share! </a:t>
            </a:r>
          </a:p>
          <a:p>
            <a:endParaRPr lang="en-GB" dirty="0"/>
          </a:p>
        </p:txBody>
      </p:sp>
    </p:spTree>
    <p:extLst>
      <p:ext uri="{BB962C8B-B14F-4D97-AF65-F5344CB8AC3E}">
        <p14:creationId xmlns:p14="http://schemas.microsoft.com/office/powerpoint/2010/main" val="843499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4674" y="0"/>
            <a:ext cx="6614651" cy="6858000"/>
          </a:xfrm>
          <a:prstGeom prst="rect">
            <a:avLst/>
          </a:prstGeom>
        </p:spPr>
      </p:pic>
    </p:spTree>
    <p:extLst>
      <p:ext uri="{BB962C8B-B14F-4D97-AF65-F5344CB8AC3E}">
        <p14:creationId xmlns:p14="http://schemas.microsoft.com/office/powerpoint/2010/main" val="592725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might you have come up with?</a:t>
            </a:r>
            <a:endParaRPr lang="en-GB" dirty="0"/>
          </a:p>
        </p:txBody>
      </p:sp>
      <p:sp>
        <p:nvSpPr>
          <p:cNvPr id="3" name="Content Placeholder 2"/>
          <p:cNvSpPr>
            <a:spLocks noGrp="1"/>
          </p:cNvSpPr>
          <p:nvPr>
            <p:ph idx="1"/>
          </p:nvPr>
        </p:nvSpPr>
        <p:spPr/>
        <p:txBody>
          <a:bodyPr>
            <a:normAutofit/>
          </a:bodyPr>
          <a:lstStyle/>
          <a:p>
            <a:r>
              <a:rPr lang="en-GB" dirty="0" smtClean="0"/>
              <a:t>Have a look at the cards. They highlight four major areas of analysis that tell historians something about the past. It also gives an example for each of these, describing how they might be used in the example of Jos, Nigeria. </a:t>
            </a:r>
          </a:p>
          <a:p>
            <a:r>
              <a:rPr lang="en-GB" dirty="0" smtClean="0"/>
              <a:t>Compare these with your own. Did you come up with any different ideas? What were they? Any of the same ideas? What were they?</a:t>
            </a:r>
          </a:p>
          <a:p>
            <a:endParaRPr lang="en-GB" dirty="0"/>
          </a:p>
        </p:txBody>
      </p:sp>
    </p:spTree>
    <p:extLst>
      <p:ext uri="{BB962C8B-B14F-4D97-AF65-F5344CB8AC3E}">
        <p14:creationId xmlns:p14="http://schemas.microsoft.com/office/powerpoint/2010/main" val="3063771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3" name="Content Placeholder 2"/>
          <p:cNvSpPr>
            <a:spLocks noGrp="1"/>
          </p:cNvSpPr>
          <p:nvPr>
            <p:ph idx="1"/>
          </p:nvPr>
        </p:nvSpPr>
        <p:spPr/>
        <p:txBody>
          <a:bodyPr>
            <a:normAutofit/>
          </a:bodyPr>
          <a:lstStyle/>
          <a:p>
            <a:r>
              <a:rPr lang="en-GB" dirty="0" smtClean="0"/>
              <a:t>In sharing with your classmates some of the ways you would learn about history in Jos, Nigeria, you have probably noticed that everyone's ideas and approaches are a little bit different. Do you think that if each of you actually carried out your plan for learning about Jos history you would all come up with exactly the same thing? Why or why not? </a:t>
            </a:r>
          </a:p>
          <a:p>
            <a:endParaRPr lang="en-GB" dirty="0"/>
          </a:p>
        </p:txBody>
      </p:sp>
    </p:spTree>
    <p:extLst>
      <p:ext uri="{BB962C8B-B14F-4D97-AF65-F5344CB8AC3E}">
        <p14:creationId xmlns:p14="http://schemas.microsoft.com/office/powerpoint/2010/main" val="1610961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What were some of the main kingdoms of West </a:t>
            </a:r>
            <a:r>
              <a:rPr lang="en-GB" dirty="0" err="1" smtClean="0"/>
              <a:t>africa</a:t>
            </a:r>
            <a:r>
              <a:rPr lang="en-GB" dirty="0" smtClean="0"/>
              <a:t>?</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This activity will introduce you to three of the great kingdoms of West Africa between the 9th and 16th centuries CE. They are the kingdoms of Ghana, Mali, and Songhay. </a:t>
            </a:r>
          </a:p>
          <a:p>
            <a:r>
              <a:rPr lang="en-GB" dirty="0" smtClean="0"/>
              <a:t>In groups of three, investigate one of the three kingdoms by reading the relevant text</a:t>
            </a:r>
          </a:p>
          <a:p>
            <a:r>
              <a:rPr lang="en-GB" dirty="0" smtClean="0"/>
              <a:t>There is then a fourth text which you should all read, explaining the time when parts of North Africa came to be Islamic. </a:t>
            </a:r>
          </a:p>
          <a:p>
            <a:r>
              <a:rPr lang="en-GB" dirty="0"/>
              <a:t>Use </a:t>
            </a:r>
            <a:r>
              <a:rPr lang="en-GB" dirty="0" smtClean="0"/>
              <a:t>your </a:t>
            </a:r>
            <a:r>
              <a:rPr lang="en-GB" dirty="0">
                <a:hlinkClick r:id="" action="ppaction://customshow?id=1&amp;return=true"/>
              </a:rPr>
              <a:t>map</a:t>
            </a:r>
            <a:r>
              <a:rPr lang="en-GB" dirty="0"/>
              <a:t> </a:t>
            </a:r>
            <a:r>
              <a:rPr lang="en-GB" dirty="0" smtClean="0"/>
              <a:t>as </a:t>
            </a:r>
            <a:r>
              <a:rPr lang="en-GB" dirty="0"/>
              <a:t>a reference while you are reading the texts. </a:t>
            </a:r>
            <a:r>
              <a:rPr lang="en-GB" dirty="0" smtClean="0"/>
              <a:t>The </a:t>
            </a:r>
            <a:r>
              <a:rPr lang="en-GB" dirty="0"/>
              <a:t>map shows the location of the three kingdoms of West Africa, as well as, many other kingdoms and empires throughout African history.</a:t>
            </a:r>
          </a:p>
          <a:p>
            <a:endParaRPr lang="en-GB" dirty="0" smtClean="0"/>
          </a:p>
        </p:txBody>
      </p:sp>
    </p:spTree>
    <p:extLst>
      <p:ext uri="{BB962C8B-B14F-4D97-AF65-F5344CB8AC3E}">
        <p14:creationId xmlns:p14="http://schemas.microsoft.com/office/powerpoint/2010/main" val="1957206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1766" y="0"/>
            <a:ext cx="6640467" cy="6858000"/>
          </a:xfrm>
          <a:prstGeom prst="rect">
            <a:avLst/>
          </a:prstGeom>
        </p:spPr>
      </p:pic>
    </p:spTree>
    <p:extLst>
      <p:ext uri="{BB962C8B-B14F-4D97-AF65-F5344CB8AC3E}">
        <p14:creationId xmlns:p14="http://schemas.microsoft.com/office/powerpoint/2010/main" val="305072541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137</TotalTime>
  <Words>530</Words>
  <Application>Microsoft Office PowerPoint</Application>
  <PresentationFormat>On-screen Show (4:3)</PresentationFormat>
  <Paragraphs>32</Paragraphs>
  <Slides>18</Slides>
  <Notes>0</Notes>
  <HiddenSlides>0</HiddenSlides>
  <MMClips>0</MMClips>
  <ScaleCrop>false</ScaleCrop>
  <HeadingPairs>
    <vt:vector size="6" baseType="variant">
      <vt:variant>
        <vt:lpstr>Theme</vt:lpstr>
      </vt:variant>
      <vt:variant>
        <vt:i4>1</vt:i4>
      </vt:variant>
      <vt:variant>
        <vt:lpstr>Slide Titles</vt:lpstr>
      </vt:variant>
      <vt:variant>
        <vt:i4>18</vt:i4>
      </vt:variant>
      <vt:variant>
        <vt:lpstr>Custom Shows</vt:lpstr>
      </vt:variant>
      <vt:variant>
        <vt:i4>2</vt:i4>
      </vt:variant>
    </vt:vector>
  </HeadingPairs>
  <TitlesOfParts>
    <vt:vector size="21" baseType="lpstr">
      <vt:lpstr>Trek</vt:lpstr>
      <vt:lpstr>What were African kingdoms like before colonisation?</vt:lpstr>
      <vt:lpstr>By the end of this lesson you will…</vt:lpstr>
      <vt:lpstr>To get you thinking…</vt:lpstr>
      <vt:lpstr>To get you thinking…</vt:lpstr>
      <vt:lpstr>PowerPoint Presentation</vt:lpstr>
      <vt:lpstr>What might you have come up with?</vt:lpstr>
      <vt:lpstr>discussion</vt:lpstr>
      <vt:lpstr>What were some of the main kingdoms of West africa?</vt:lpstr>
      <vt:lpstr>PowerPoint Presentation</vt:lpstr>
      <vt:lpstr>What were some of the main kingdoms of West africa?</vt:lpstr>
      <vt:lpstr>PowerPoint Presentation</vt:lpstr>
      <vt:lpstr>How are the different kingdoms connected?</vt:lpstr>
      <vt:lpstr>PowerPoint Presentation</vt:lpstr>
      <vt:lpstr>PowerPoint Presentation</vt:lpstr>
      <vt:lpstr>PowerPoint Presentation</vt:lpstr>
      <vt:lpstr>PowerPoint Presentation</vt:lpstr>
      <vt:lpstr>homework</vt:lpstr>
      <vt:lpstr>And to finish…</vt:lpstr>
      <vt:lpstr>Custom Show 1</vt:lpstr>
      <vt:lpstr>Custom Show 2</vt:lpstr>
    </vt:vector>
  </TitlesOfParts>
  <Company>The Piggott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Curtis</dc:creator>
  <cp:lastModifiedBy>Julie Curtis</cp:lastModifiedBy>
  <cp:revision>13</cp:revision>
  <dcterms:created xsi:type="dcterms:W3CDTF">2015-05-14T08:35:55Z</dcterms:created>
  <dcterms:modified xsi:type="dcterms:W3CDTF">2016-09-05T08:37:49Z</dcterms:modified>
</cp:coreProperties>
</file>