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8" r:id="rId6"/>
    <p:sldId id="289" r:id="rId7"/>
    <p:sldId id="290" r:id="rId8"/>
    <p:sldId id="291" r:id="rId9"/>
    <p:sldId id="292" r:id="rId10"/>
    <p:sldId id="293" r:id="rId11"/>
    <p:sldId id="308" r:id="rId12"/>
    <p:sldId id="294" r:id="rId13"/>
    <p:sldId id="295" r:id="rId14"/>
    <p:sldId id="296" r:id="rId15"/>
    <p:sldId id="297" r:id="rId16"/>
    <p:sldId id="298" r:id="rId17"/>
    <p:sldId id="299" r:id="rId18"/>
    <p:sldId id="300" r:id="rId19"/>
    <p:sldId id="307" r:id="rId20"/>
    <p:sldId id="301" r:id="rId21"/>
    <p:sldId id="302" r:id="rId22"/>
    <p:sldId id="303" r:id="rId23"/>
    <p:sldId id="304" r:id="rId24"/>
    <p:sldId id="305" r:id="rId25"/>
    <p:sldId id="306"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EDDE8DB-AA04-4926-9EC9-9131181167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54F7D5E-5FCA-4717-9350-C577C585D1FE}">
      <dgm:prSet/>
      <dgm:spPr/>
      <dgm:t>
        <a:bodyPr/>
        <a:lstStyle/>
        <a:p>
          <a:r>
            <a:rPr lang="en-GB"/>
            <a:t>Outline of Background and Key Facts of Asante</a:t>
          </a:r>
          <a:endParaRPr lang="en-US"/>
        </a:p>
      </dgm:t>
    </dgm:pt>
    <dgm:pt modelId="{5E12C0DC-82A0-4658-BAB3-00A54A8A1362}" type="parTrans" cxnId="{C5E524ED-D80B-4499-B972-EC01BCB23CDC}">
      <dgm:prSet/>
      <dgm:spPr/>
      <dgm:t>
        <a:bodyPr/>
        <a:lstStyle/>
        <a:p>
          <a:endParaRPr lang="en-US"/>
        </a:p>
      </dgm:t>
    </dgm:pt>
    <dgm:pt modelId="{E26987CB-755C-4FD6-99A4-B071C69CAE5B}" type="sibTrans" cxnId="{C5E524ED-D80B-4499-B972-EC01BCB23CDC}">
      <dgm:prSet/>
      <dgm:spPr/>
      <dgm:t>
        <a:bodyPr/>
        <a:lstStyle/>
        <a:p>
          <a:endParaRPr lang="en-US"/>
        </a:p>
      </dgm:t>
    </dgm:pt>
    <dgm:pt modelId="{8BB8711A-4FB3-427F-9923-0845D9F21499}">
      <dgm:prSet/>
      <dgm:spPr/>
      <dgm:t>
        <a:bodyPr/>
        <a:lstStyle/>
        <a:p>
          <a:r>
            <a:rPr lang="en-GB"/>
            <a:t>Key Contexts for the Study of Asante</a:t>
          </a:r>
          <a:endParaRPr lang="en-US"/>
        </a:p>
      </dgm:t>
    </dgm:pt>
    <dgm:pt modelId="{CE37A203-5D29-486C-BD51-4B1F07D54265}" type="parTrans" cxnId="{0371FBFB-E970-4803-9979-CFC7321F1364}">
      <dgm:prSet/>
      <dgm:spPr/>
      <dgm:t>
        <a:bodyPr/>
        <a:lstStyle/>
        <a:p>
          <a:endParaRPr lang="en-US"/>
        </a:p>
      </dgm:t>
    </dgm:pt>
    <dgm:pt modelId="{86819B2C-7C94-4FFF-8DEC-761AFA209F2D}" type="sibTrans" cxnId="{0371FBFB-E970-4803-9979-CFC7321F1364}">
      <dgm:prSet/>
      <dgm:spPr/>
      <dgm:t>
        <a:bodyPr/>
        <a:lstStyle/>
        <a:p>
          <a:endParaRPr lang="en-US"/>
        </a:p>
      </dgm:t>
    </dgm:pt>
    <dgm:pt modelId="{A03C925B-02BA-4B87-A814-D2BB04716959}">
      <dgm:prSet/>
      <dgm:spPr/>
      <dgm:t>
        <a:bodyPr/>
        <a:lstStyle/>
        <a:p>
          <a:r>
            <a:rPr lang="en-GB"/>
            <a:t>More resources</a:t>
          </a:r>
          <a:endParaRPr lang="en-US"/>
        </a:p>
      </dgm:t>
    </dgm:pt>
    <dgm:pt modelId="{F0265CE6-37BC-431A-B075-8CAB15388253}" type="parTrans" cxnId="{AA179D02-ACEB-47C3-B3AC-C3A6385700F6}">
      <dgm:prSet/>
      <dgm:spPr/>
      <dgm:t>
        <a:bodyPr/>
        <a:lstStyle/>
        <a:p>
          <a:endParaRPr lang="en-US"/>
        </a:p>
      </dgm:t>
    </dgm:pt>
    <dgm:pt modelId="{3CF968F9-EAB4-49CD-9406-D53649402C23}" type="sibTrans" cxnId="{AA179D02-ACEB-47C3-B3AC-C3A6385700F6}">
      <dgm:prSet/>
      <dgm:spPr/>
      <dgm:t>
        <a:bodyPr/>
        <a:lstStyle/>
        <a:p>
          <a:endParaRPr lang="en-US"/>
        </a:p>
      </dgm:t>
    </dgm:pt>
    <dgm:pt modelId="{BB14CD74-AD69-4195-8714-C4169070255F}">
      <dgm:prSet/>
      <dgm:spPr/>
      <dgm:t>
        <a:bodyPr/>
        <a:lstStyle/>
        <a:p>
          <a:r>
            <a:rPr lang="en-GB" dirty="0"/>
            <a:t>Resources for teaching Asante History</a:t>
          </a:r>
          <a:endParaRPr lang="en-US" dirty="0"/>
        </a:p>
      </dgm:t>
    </dgm:pt>
    <dgm:pt modelId="{985EA211-726F-4C18-9B77-7571B09657B6}" type="parTrans" cxnId="{5ED2D865-C75B-433A-BB8F-962BB0D6BE94}">
      <dgm:prSet/>
      <dgm:spPr/>
      <dgm:t>
        <a:bodyPr/>
        <a:lstStyle/>
        <a:p>
          <a:endParaRPr lang="en-GB"/>
        </a:p>
      </dgm:t>
    </dgm:pt>
    <dgm:pt modelId="{FFEB7A17-0ED7-4E5B-A696-31CDAFD16916}" type="sibTrans" cxnId="{5ED2D865-C75B-433A-BB8F-962BB0D6BE94}">
      <dgm:prSet/>
      <dgm:spPr/>
      <dgm:t>
        <a:bodyPr/>
        <a:lstStyle/>
        <a:p>
          <a:endParaRPr lang="en-GB"/>
        </a:p>
      </dgm:t>
    </dgm:pt>
    <dgm:pt modelId="{2DE18DFE-4A37-4F35-BE61-03DEE33AB0D0}" type="pres">
      <dgm:prSet presAssocID="{4EDDE8DB-AA04-4926-9EC9-9131181167F2}" presName="root" presStyleCnt="0">
        <dgm:presLayoutVars>
          <dgm:dir/>
          <dgm:resizeHandles val="exact"/>
        </dgm:presLayoutVars>
      </dgm:prSet>
      <dgm:spPr/>
    </dgm:pt>
    <dgm:pt modelId="{35DE0106-01B1-4485-869D-A29107FF0CB2}" type="pres">
      <dgm:prSet presAssocID="{854F7D5E-5FCA-4717-9350-C577C585D1FE}" presName="compNode" presStyleCnt="0"/>
      <dgm:spPr/>
    </dgm:pt>
    <dgm:pt modelId="{63CAF033-8D81-4476-9588-6935157B3947}" type="pres">
      <dgm:prSet presAssocID="{854F7D5E-5FCA-4717-9350-C577C585D1FE}" presName="bgRect" presStyleLbl="bgShp" presStyleIdx="0" presStyleCnt="4"/>
      <dgm:spPr/>
    </dgm:pt>
    <dgm:pt modelId="{110A14E4-20B5-47F5-8251-0DE16D11C05A}" type="pres">
      <dgm:prSet presAssocID="{854F7D5E-5FCA-4717-9350-C577C585D1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BA25618-816C-46D5-8236-E57A8704436B}" type="pres">
      <dgm:prSet presAssocID="{854F7D5E-5FCA-4717-9350-C577C585D1FE}" presName="spaceRect" presStyleCnt="0"/>
      <dgm:spPr/>
    </dgm:pt>
    <dgm:pt modelId="{53A316E4-6FE4-479C-BAAA-55619BE0EE2D}" type="pres">
      <dgm:prSet presAssocID="{854F7D5E-5FCA-4717-9350-C577C585D1FE}" presName="parTx" presStyleLbl="revTx" presStyleIdx="0" presStyleCnt="4">
        <dgm:presLayoutVars>
          <dgm:chMax val="0"/>
          <dgm:chPref val="0"/>
        </dgm:presLayoutVars>
      </dgm:prSet>
      <dgm:spPr/>
    </dgm:pt>
    <dgm:pt modelId="{CBAE561F-B445-4737-9DC8-D53347CDBA36}" type="pres">
      <dgm:prSet presAssocID="{E26987CB-755C-4FD6-99A4-B071C69CAE5B}" presName="sibTrans" presStyleCnt="0"/>
      <dgm:spPr/>
    </dgm:pt>
    <dgm:pt modelId="{2292CEFE-C5A0-422C-AEAF-2F7582675C48}" type="pres">
      <dgm:prSet presAssocID="{8BB8711A-4FB3-427F-9923-0845D9F21499}" presName="compNode" presStyleCnt="0"/>
      <dgm:spPr/>
    </dgm:pt>
    <dgm:pt modelId="{A561CD6E-F721-4A71-AE68-0243C401E512}" type="pres">
      <dgm:prSet presAssocID="{8BB8711A-4FB3-427F-9923-0845D9F21499}" presName="bgRect" presStyleLbl="bgShp" presStyleIdx="1" presStyleCnt="4"/>
      <dgm:spPr/>
    </dgm:pt>
    <dgm:pt modelId="{FE307E2A-6A6D-4363-BFEB-F830E6EB2902}" type="pres">
      <dgm:prSet presAssocID="{8BB8711A-4FB3-427F-9923-0845D9F214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mono"/>
        </a:ext>
      </dgm:extLst>
    </dgm:pt>
    <dgm:pt modelId="{7E8B48F3-3FB7-4AF2-AFA6-D1C7237225B0}" type="pres">
      <dgm:prSet presAssocID="{8BB8711A-4FB3-427F-9923-0845D9F21499}" presName="spaceRect" presStyleCnt="0"/>
      <dgm:spPr/>
    </dgm:pt>
    <dgm:pt modelId="{EB7CBA78-BFF8-40D8-874F-ED858D8B68DB}" type="pres">
      <dgm:prSet presAssocID="{8BB8711A-4FB3-427F-9923-0845D9F21499}" presName="parTx" presStyleLbl="revTx" presStyleIdx="1" presStyleCnt="4">
        <dgm:presLayoutVars>
          <dgm:chMax val="0"/>
          <dgm:chPref val="0"/>
        </dgm:presLayoutVars>
      </dgm:prSet>
      <dgm:spPr/>
    </dgm:pt>
    <dgm:pt modelId="{B407663B-B596-4086-8D18-EB0519AE303C}" type="pres">
      <dgm:prSet presAssocID="{86819B2C-7C94-4FFF-8DEC-761AFA209F2D}" presName="sibTrans" presStyleCnt="0"/>
      <dgm:spPr/>
    </dgm:pt>
    <dgm:pt modelId="{8BC5E0A4-518C-4C10-8A91-D38E73B66879}" type="pres">
      <dgm:prSet presAssocID="{BB14CD74-AD69-4195-8714-C4169070255F}" presName="compNode" presStyleCnt="0"/>
      <dgm:spPr/>
    </dgm:pt>
    <dgm:pt modelId="{534D70F5-DA86-4F55-A82E-73EA2BAB36DF}" type="pres">
      <dgm:prSet presAssocID="{BB14CD74-AD69-4195-8714-C4169070255F}" presName="bgRect" presStyleLbl="bgShp" presStyleIdx="2" presStyleCnt="4"/>
      <dgm:spPr/>
    </dgm:pt>
    <dgm:pt modelId="{FFEAF93F-BFCC-47C3-B9B3-4778749224B6}" type="pres">
      <dgm:prSet presAssocID="{BB14CD74-AD69-4195-8714-C4169070255F}" presName="iconRect" presStyleLbl="node1" presStyleIdx="2" presStyleCnt="4"/>
      <dgm:spPr>
        <a:ln>
          <a:noFill/>
        </a:ln>
      </dgm:spPr>
    </dgm:pt>
    <dgm:pt modelId="{F687BB13-802A-47C8-85DB-551308C2B0F8}" type="pres">
      <dgm:prSet presAssocID="{BB14CD74-AD69-4195-8714-C4169070255F}" presName="spaceRect" presStyleCnt="0"/>
      <dgm:spPr/>
    </dgm:pt>
    <dgm:pt modelId="{7D085452-467A-4ED9-A335-F2BD52CB8815}" type="pres">
      <dgm:prSet presAssocID="{BB14CD74-AD69-4195-8714-C4169070255F}" presName="parTx" presStyleLbl="revTx" presStyleIdx="2" presStyleCnt="4">
        <dgm:presLayoutVars>
          <dgm:chMax val="0"/>
          <dgm:chPref val="0"/>
        </dgm:presLayoutVars>
      </dgm:prSet>
      <dgm:spPr/>
    </dgm:pt>
    <dgm:pt modelId="{7EB53CD2-9427-42F5-B877-D3A627C22103}" type="pres">
      <dgm:prSet presAssocID="{FFEB7A17-0ED7-4E5B-A696-31CDAFD16916}" presName="sibTrans" presStyleCnt="0"/>
      <dgm:spPr/>
    </dgm:pt>
    <dgm:pt modelId="{91EABC34-3C96-48D3-8360-224F764B1AF8}" type="pres">
      <dgm:prSet presAssocID="{A03C925B-02BA-4B87-A814-D2BB04716959}" presName="compNode" presStyleCnt="0"/>
      <dgm:spPr/>
    </dgm:pt>
    <dgm:pt modelId="{8093CFB0-6C22-4557-AD21-E30500E774FB}" type="pres">
      <dgm:prSet presAssocID="{A03C925B-02BA-4B87-A814-D2BB04716959}" presName="bgRect" presStyleLbl="bgShp" presStyleIdx="3" presStyleCnt="4"/>
      <dgm:spPr/>
    </dgm:pt>
    <dgm:pt modelId="{16070FA1-4639-4A5E-A4FA-A63598E8A4B4}" type="pres">
      <dgm:prSet presAssocID="{A03C925B-02BA-4B87-A814-D2BB04716959}"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int"/>
        </a:ext>
      </dgm:extLst>
    </dgm:pt>
    <dgm:pt modelId="{CF055FFB-E5EA-4EF1-84A2-13E7D425D8E8}" type="pres">
      <dgm:prSet presAssocID="{A03C925B-02BA-4B87-A814-D2BB04716959}" presName="spaceRect" presStyleCnt="0"/>
      <dgm:spPr/>
    </dgm:pt>
    <dgm:pt modelId="{29B5A44B-9208-47B0-B59E-4B09FA74B809}" type="pres">
      <dgm:prSet presAssocID="{A03C925B-02BA-4B87-A814-D2BB04716959}" presName="parTx" presStyleLbl="revTx" presStyleIdx="3" presStyleCnt="4">
        <dgm:presLayoutVars>
          <dgm:chMax val="0"/>
          <dgm:chPref val="0"/>
        </dgm:presLayoutVars>
      </dgm:prSet>
      <dgm:spPr/>
    </dgm:pt>
  </dgm:ptLst>
  <dgm:cxnLst>
    <dgm:cxn modelId="{AA179D02-ACEB-47C3-B3AC-C3A6385700F6}" srcId="{4EDDE8DB-AA04-4926-9EC9-9131181167F2}" destId="{A03C925B-02BA-4B87-A814-D2BB04716959}" srcOrd="3" destOrd="0" parTransId="{F0265CE6-37BC-431A-B075-8CAB15388253}" sibTransId="{3CF968F9-EAB4-49CD-9406-D53649402C23}"/>
    <dgm:cxn modelId="{353A881B-2ECB-4DD3-9D3F-5068B005D9B8}" type="presOf" srcId="{BB14CD74-AD69-4195-8714-C4169070255F}" destId="{7D085452-467A-4ED9-A335-F2BD52CB8815}" srcOrd="0" destOrd="0" presId="urn:microsoft.com/office/officeart/2018/2/layout/IconVerticalSolidList"/>
    <dgm:cxn modelId="{5ED2D865-C75B-433A-BB8F-962BB0D6BE94}" srcId="{4EDDE8DB-AA04-4926-9EC9-9131181167F2}" destId="{BB14CD74-AD69-4195-8714-C4169070255F}" srcOrd="2" destOrd="0" parTransId="{985EA211-726F-4C18-9B77-7571B09657B6}" sibTransId="{FFEB7A17-0ED7-4E5B-A696-31CDAFD16916}"/>
    <dgm:cxn modelId="{D5155B51-BD3D-4CEB-A6D5-3893E541D705}" type="presOf" srcId="{8BB8711A-4FB3-427F-9923-0845D9F21499}" destId="{EB7CBA78-BFF8-40D8-874F-ED858D8B68DB}" srcOrd="0" destOrd="0" presId="urn:microsoft.com/office/officeart/2018/2/layout/IconVerticalSolidList"/>
    <dgm:cxn modelId="{A80A9F71-3E07-47B7-A229-3DE83C9031BE}" type="presOf" srcId="{A03C925B-02BA-4B87-A814-D2BB04716959}" destId="{29B5A44B-9208-47B0-B59E-4B09FA74B809}" srcOrd="0" destOrd="0" presId="urn:microsoft.com/office/officeart/2018/2/layout/IconVerticalSolidList"/>
    <dgm:cxn modelId="{02C4078B-4C0E-4792-9A79-E0D9601971C3}" type="presOf" srcId="{854F7D5E-5FCA-4717-9350-C577C585D1FE}" destId="{53A316E4-6FE4-479C-BAAA-55619BE0EE2D}" srcOrd="0" destOrd="0" presId="urn:microsoft.com/office/officeart/2018/2/layout/IconVerticalSolidList"/>
    <dgm:cxn modelId="{504043C2-0FEE-48DD-A1EC-3D04A5D7C461}" type="presOf" srcId="{4EDDE8DB-AA04-4926-9EC9-9131181167F2}" destId="{2DE18DFE-4A37-4F35-BE61-03DEE33AB0D0}" srcOrd="0" destOrd="0" presId="urn:microsoft.com/office/officeart/2018/2/layout/IconVerticalSolidList"/>
    <dgm:cxn modelId="{C5E524ED-D80B-4499-B972-EC01BCB23CDC}" srcId="{4EDDE8DB-AA04-4926-9EC9-9131181167F2}" destId="{854F7D5E-5FCA-4717-9350-C577C585D1FE}" srcOrd="0" destOrd="0" parTransId="{5E12C0DC-82A0-4658-BAB3-00A54A8A1362}" sibTransId="{E26987CB-755C-4FD6-99A4-B071C69CAE5B}"/>
    <dgm:cxn modelId="{0371FBFB-E970-4803-9979-CFC7321F1364}" srcId="{4EDDE8DB-AA04-4926-9EC9-9131181167F2}" destId="{8BB8711A-4FB3-427F-9923-0845D9F21499}" srcOrd="1" destOrd="0" parTransId="{CE37A203-5D29-486C-BD51-4B1F07D54265}" sibTransId="{86819B2C-7C94-4FFF-8DEC-761AFA209F2D}"/>
    <dgm:cxn modelId="{EFDEF8CF-6615-4B0B-807E-A75470F736AA}" type="presParOf" srcId="{2DE18DFE-4A37-4F35-BE61-03DEE33AB0D0}" destId="{35DE0106-01B1-4485-869D-A29107FF0CB2}" srcOrd="0" destOrd="0" presId="urn:microsoft.com/office/officeart/2018/2/layout/IconVerticalSolidList"/>
    <dgm:cxn modelId="{DC5D4151-89C9-4BEF-B4C2-605955864D73}" type="presParOf" srcId="{35DE0106-01B1-4485-869D-A29107FF0CB2}" destId="{63CAF033-8D81-4476-9588-6935157B3947}" srcOrd="0" destOrd="0" presId="urn:microsoft.com/office/officeart/2018/2/layout/IconVerticalSolidList"/>
    <dgm:cxn modelId="{0FA862E8-4DD8-4210-8E2D-D20382D3DA64}" type="presParOf" srcId="{35DE0106-01B1-4485-869D-A29107FF0CB2}" destId="{110A14E4-20B5-47F5-8251-0DE16D11C05A}" srcOrd="1" destOrd="0" presId="urn:microsoft.com/office/officeart/2018/2/layout/IconVerticalSolidList"/>
    <dgm:cxn modelId="{04E439A6-8A6D-4E65-AD00-224D949E3E11}" type="presParOf" srcId="{35DE0106-01B1-4485-869D-A29107FF0CB2}" destId="{BBA25618-816C-46D5-8236-E57A8704436B}" srcOrd="2" destOrd="0" presId="urn:microsoft.com/office/officeart/2018/2/layout/IconVerticalSolidList"/>
    <dgm:cxn modelId="{CB40C19E-704A-4BD1-B520-B5EE820BE5F9}" type="presParOf" srcId="{35DE0106-01B1-4485-869D-A29107FF0CB2}" destId="{53A316E4-6FE4-479C-BAAA-55619BE0EE2D}" srcOrd="3" destOrd="0" presId="urn:microsoft.com/office/officeart/2018/2/layout/IconVerticalSolidList"/>
    <dgm:cxn modelId="{72C2F55F-A49B-4DC3-81B7-8CE666725DD0}" type="presParOf" srcId="{2DE18DFE-4A37-4F35-BE61-03DEE33AB0D0}" destId="{CBAE561F-B445-4737-9DC8-D53347CDBA36}" srcOrd="1" destOrd="0" presId="urn:microsoft.com/office/officeart/2018/2/layout/IconVerticalSolidList"/>
    <dgm:cxn modelId="{FAD76896-50D4-4B65-BCAF-0D7ADB7DEBC6}" type="presParOf" srcId="{2DE18DFE-4A37-4F35-BE61-03DEE33AB0D0}" destId="{2292CEFE-C5A0-422C-AEAF-2F7582675C48}" srcOrd="2" destOrd="0" presId="urn:microsoft.com/office/officeart/2018/2/layout/IconVerticalSolidList"/>
    <dgm:cxn modelId="{CC34C0A3-A075-40CC-806C-CB56AA9FCCBD}" type="presParOf" srcId="{2292CEFE-C5A0-422C-AEAF-2F7582675C48}" destId="{A561CD6E-F721-4A71-AE68-0243C401E512}" srcOrd="0" destOrd="0" presId="urn:microsoft.com/office/officeart/2018/2/layout/IconVerticalSolidList"/>
    <dgm:cxn modelId="{6085BEF3-E268-4E50-8239-405683FAE496}" type="presParOf" srcId="{2292CEFE-C5A0-422C-AEAF-2F7582675C48}" destId="{FE307E2A-6A6D-4363-BFEB-F830E6EB2902}" srcOrd="1" destOrd="0" presId="urn:microsoft.com/office/officeart/2018/2/layout/IconVerticalSolidList"/>
    <dgm:cxn modelId="{1ECE246D-8A06-4A2F-99BF-D61A459084F3}" type="presParOf" srcId="{2292CEFE-C5A0-422C-AEAF-2F7582675C48}" destId="{7E8B48F3-3FB7-4AF2-AFA6-D1C7237225B0}" srcOrd="2" destOrd="0" presId="urn:microsoft.com/office/officeart/2018/2/layout/IconVerticalSolidList"/>
    <dgm:cxn modelId="{AC6A3613-FDF3-412E-A6C7-D39078CF2BA0}" type="presParOf" srcId="{2292CEFE-C5A0-422C-AEAF-2F7582675C48}" destId="{EB7CBA78-BFF8-40D8-874F-ED858D8B68DB}" srcOrd="3" destOrd="0" presId="urn:microsoft.com/office/officeart/2018/2/layout/IconVerticalSolidList"/>
    <dgm:cxn modelId="{FA163DF0-2A72-4C0F-A410-22429187FB5D}" type="presParOf" srcId="{2DE18DFE-4A37-4F35-BE61-03DEE33AB0D0}" destId="{B407663B-B596-4086-8D18-EB0519AE303C}" srcOrd="3" destOrd="0" presId="urn:microsoft.com/office/officeart/2018/2/layout/IconVerticalSolidList"/>
    <dgm:cxn modelId="{03BBB59E-8721-41F8-B8A9-A648F9DFE50E}" type="presParOf" srcId="{2DE18DFE-4A37-4F35-BE61-03DEE33AB0D0}" destId="{8BC5E0A4-518C-4C10-8A91-D38E73B66879}" srcOrd="4" destOrd="0" presId="urn:microsoft.com/office/officeart/2018/2/layout/IconVerticalSolidList"/>
    <dgm:cxn modelId="{1A3184A6-0F00-4476-A3B4-315D7DAAEA3A}" type="presParOf" srcId="{8BC5E0A4-518C-4C10-8A91-D38E73B66879}" destId="{534D70F5-DA86-4F55-A82E-73EA2BAB36DF}" srcOrd="0" destOrd="0" presId="urn:microsoft.com/office/officeart/2018/2/layout/IconVerticalSolidList"/>
    <dgm:cxn modelId="{5948DEEE-C7E6-424B-B372-8DEC6192D9BE}" type="presParOf" srcId="{8BC5E0A4-518C-4C10-8A91-D38E73B66879}" destId="{FFEAF93F-BFCC-47C3-B9B3-4778749224B6}" srcOrd="1" destOrd="0" presId="urn:microsoft.com/office/officeart/2018/2/layout/IconVerticalSolidList"/>
    <dgm:cxn modelId="{AB01379B-1205-4C11-921D-5D1F69391E12}" type="presParOf" srcId="{8BC5E0A4-518C-4C10-8A91-D38E73B66879}" destId="{F687BB13-802A-47C8-85DB-551308C2B0F8}" srcOrd="2" destOrd="0" presId="urn:microsoft.com/office/officeart/2018/2/layout/IconVerticalSolidList"/>
    <dgm:cxn modelId="{A1120D10-96C8-49BB-8C9A-5F77E31BD5AD}" type="presParOf" srcId="{8BC5E0A4-518C-4C10-8A91-D38E73B66879}" destId="{7D085452-467A-4ED9-A335-F2BD52CB8815}" srcOrd="3" destOrd="0" presId="urn:microsoft.com/office/officeart/2018/2/layout/IconVerticalSolidList"/>
    <dgm:cxn modelId="{8DEB55F4-5D2E-4D29-995F-ABDF0A3DB99A}" type="presParOf" srcId="{2DE18DFE-4A37-4F35-BE61-03DEE33AB0D0}" destId="{7EB53CD2-9427-42F5-B877-D3A627C22103}" srcOrd="5" destOrd="0" presId="urn:microsoft.com/office/officeart/2018/2/layout/IconVerticalSolidList"/>
    <dgm:cxn modelId="{35A6C932-EEE4-4B06-91C8-319DEA3DE95C}" type="presParOf" srcId="{2DE18DFE-4A37-4F35-BE61-03DEE33AB0D0}" destId="{91EABC34-3C96-48D3-8360-224F764B1AF8}" srcOrd="6" destOrd="0" presId="urn:microsoft.com/office/officeart/2018/2/layout/IconVerticalSolidList"/>
    <dgm:cxn modelId="{35CCD7E1-95BC-4752-B80A-B39BD39B00F4}" type="presParOf" srcId="{91EABC34-3C96-48D3-8360-224F764B1AF8}" destId="{8093CFB0-6C22-4557-AD21-E30500E774FB}" srcOrd="0" destOrd="0" presId="urn:microsoft.com/office/officeart/2018/2/layout/IconVerticalSolidList"/>
    <dgm:cxn modelId="{96AB6F7D-6CAC-47CD-9605-57F9DCC26C82}" type="presParOf" srcId="{91EABC34-3C96-48D3-8360-224F764B1AF8}" destId="{16070FA1-4639-4A5E-A4FA-A63598E8A4B4}" srcOrd="1" destOrd="0" presId="urn:microsoft.com/office/officeart/2018/2/layout/IconVerticalSolidList"/>
    <dgm:cxn modelId="{48D57CD1-0948-4A40-8B94-B3E5146EED4B}" type="presParOf" srcId="{91EABC34-3C96-48D3-8360-224F764B1AF8}" destId="{CF055FFB-E5EA-4EF1-84A2-13E7D425D8E8}" srcOrd="2" destOrd="0" presId="urn:microsoft.com/office/officeart/2018/2/layout/IconVerticalSolidList"/>
    <dgm:cxn modelId="{D981C024-2F85-4F4C-A0C3-55FD276A03F4}" type="presParOf" srcId="{91EABC34-3C96-48D3-8360-224F764B1AF8}" destId="{29B5A44B-9208-47B0-B59E-4B09FA74B8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F57C7-6CF3-458F-89FF-3571A3FD0CA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DF7D91E-3C69-4E9B-A61E-D1F5C2EEC258}">
      <dgm:prSet/>
      <dgm:spPr/>
      <dgm:t>
        <a:bodyPr/>
        <a:lstStyle/>
        <a:p>
          <a:r>
            <a:rPr lang="en-GB"/>
            <a:t>State power was very important in Asante – it is a clear example of what Western historians call “A fiscal-military state”: a state that grew as it developed its tax base and therefore funded a growing army</a:t>
          </a:r>
          <a:endParaRPr lang="en-US"/>
        </a:p>
      </dgm:t>
    </dgm:pt>
    <dgm:pt modelId="{107991BC-C366-4718-B662-5DC801CF7B01}" type="parTrans" cxnId="{ABCDE800-FDB1-478C-B40F-C2580195EFA9}">
      <dgm:prSet/>
      <dgm:spPr/>
      <dgm:t>
        <a:bodyPr/>
        <a:lstStyle/>
        <a:p>
          <a:endParaRPr lang="en-US"/>
        </a:p>
      </dgm:t>
    </dgm:pt>
    <dgm:pt modelId="{93FCDE7B-806D-41B0-ACA2-79BEAB2EE38C}" type="sibTrans" cxnId="{ABCDE800-FDB1-478C-B40F-C2580195EFA9}">
      <dgm:prSet/>
      <dgm:spPr/>
      <dgm:t>
        <a:bodyPr/>
        <a:lstStyle/>
        <a:p>
          <a:endParaRPr lang="en-US"/>
        </a:p>
      </dgm:t>
    </dgm:pt>
    <dgm:pt modelId="{44BFBB07-0A0F-4B26-B38A-D9AD8CB193AD}">
      <dgm:prSet/>
      <dgm:spPr/>
      <dgm:t>
        <a:bodyPr/>
        <a:lstStyle/>
        <a:p>
          <a:r>
            <a:rPr lang="en-GB"/>
            <a:t>Warfare was fundamental to the concept of Asante – “Asante” means “because of war” in Twi, symbolic of the growing importance of warfare to state structures in Africa and Europe by the late 17</a:t>
          </a:r>
          <a:r>
            <a:rPr lang="en-GB" baseline="30000"/>
            <a:t>th</a:t>
          </a:r>
          <a:r>
            <a:rPr lang="en-GB"/>
            <a:t> century</a:t>
          </a:r>
          <a:endParaRPr lang="en-US"/>
        </a:p>
      </dgm:t>
    </dgm:pt>
    <dgm:pt modelId="{7F99008D-42C7-42AE-8F32-12E558BAB754}" type="parTrans" cxnId="{3CC56F10-A720-4739-8217-CD16951D470D}">
      <dgm:prSet/>
      <dgm:spPr/>
      <dgm:t>
        <a:bodyPr/>
        <a:lstStyle/>
        <a:p>
          <a:endParaRPr lang="en-US"/>
        </a:p>
      </dgm:t>
    </dgm:pt>
    <dgm:pt modelId="{0CAF5A01-66D2-4D38-BB4F-B9A5A932A0A4}" type="sibTrans" cxnId="{3CC56F10-A720-4739-8217-CD16951D470D}">
      <dgm:prSet/>
      <dgm:spPr/>
      <dgm:t>
        <a:bodyPr/>
        <a:lstStyle/>
        <a:p>
          <a:endParaRPr lang="en-US"/>
        </a:p>
      </dgm:t>
    </dgm:pt>
    <dgm:pt modelId="{83277579-FBBA-417B-AB10-AE9FB03415FB}">
      <dgm:prSet/>
      <dgm:spPr/>
      <dgm:t>
        <a:bodyPr/>
        <a:lstStyle/>
        <a:p>
          <a:r>
            <a:rPr lang="en-GB"/>
            <a:t>With the rising state grew a very complex bureaucracy: a large imperial bureaucracy handled every aspect of state business,s including taxation, foreign affairs, and law.</a:t>
          </a:r>
          <a:endParaRPr lang="en-US"/>
        </a:p>
      </dgm:t>
    </dgm:pt>
    <dgm:pt modelId="{95C90BBF-0104-495C-A368-1015E4A5AA32}" type="parTrans" cxnId="{A20E2AEC-BEBB-4238-8BCE-26DD58B52CCE}">
      <dgm:prSet/>
      <dgm:spPr/>
      <dgm:t>
        <a:bodyPr/>
        <a:lstStyle/>
        <a:p>
          <a:endParaRPr lang="en-US"/>
        </a:p>
      </dgm:t>
    </dgm:pt>
    <dgm:pt modelId="{D5BD3CAC-FF83-4BEE-9D8E-2E335285FE67}" type="sibTrans" cxnId="{A20E2AEC-BEBB-4238-8BCE-26DD58B52CCE}">
      <dgm:prSet/>
      <dgm:spPr/>
      <dgm:t>
        <a:bodyPr/>
        <a:lstStyle/>
        <a:p>
          <a:endParaRPr lang="en-US"/>
        </a:p>
      </dgm:t>
    </dgm:pt>
    <dgm:pt modelId="{3F426B00-598F-477D-A214-C3D5DF758691}" type="pres">
      <dgm:prSet presAssocID="{ADDF57C7-6CF3-458F-89FF-3571A3FD0CA1}" presName="root" presStyleCnt="0">
        <dgm:presLayoutVars>
          <dgm:dir/>
          <dgm:resizeHandles val="exact"/>
        </dgm:presLayoutVars>
      </dgm:prSet>
      <dgm:spPr/>
    </dgm:pt>
    <dgm:pt modelId="{530C34F0-42C8-43F7-808D-F45BB48E11B0}" type="pres">
      <dgm:prSet presAssocID="{3DF7D91E-3C69-4E9B-A61E-D1F5C2EEC258}" presName="compNode" presStyleCnt="0"/>
      <dgm:spPr/>
    </dgm:pt>
    <dgm:pt modelId="{15408508-71A4-4D5C-9FC2-5B32AA08E3B5}" type="pres">
      <dgm:prSet presAssocID="{3DF7D91E-3C69-4E9B-A61E-D1F5C2EEC258}" presName="bgRect" presStyleLbl="bgShp" presStyleIdx="0" presStyleCnt="3"/>
      <dgm:spPr/>
    </dgm:pt>
    <dgm:pt modelId="{6994E690-F1FA-4173-9D6F-F5E2361F5CFC}" type="pres">
      <dgm:prSet presAssocID="{3DF7D91E-3C69-4E9B-A61E-D1F5C2EEC2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95D0E30A-F8B3-4E2A-BBE8-1DF93DF3B7B3}" type="pres">
      <dgm:prSet presAssocID="{3DF7D91E-3C69-4E9B-A61E-D1F5C2EEC258}" presName="spaceRect" presStyleCnt="0"/>
      <dgm:spPr/>
    </dgm:pt>
    <dgm:pt modelId="{77C5FFC2-59DB-4C52-B233-AAC500B99AD8}" type="pres">
      <dgm:prSet presAssocID="{3DF7D91E-3C69-4E9B-A61E-D1F5C2EEC258}" presName="parTx" presStyleLbl="revTx" presStyleIdx="0" presStyleCnt="3">
        <dgm:presLayoutVars>
          <dgm:chMax val="0"/>
          <dgm:chPref val="0"/>
        </dgm:presLayoutVars>
      </dgm:prSet>
      <dgm:spPr/>
    </dgm:pt>
    <dgm:pt modelId="{1EE07C81-C252-454C-8E24-BF3A4F3A3ECD}" type="pres">
      <dgm:prSet presAssocID="{93FCDE7B-806D-41B0-ACA2-79BEAB2EE38C}" presName="sibTrans" presStyleCnt="0"/>
      <dgm:spPr/>
    </dgm:pt>
    <dgm:pt modelId="{405E38E9-1861-4BD4-9DA1-545D38D4C47F}" type="pres">
      <dgm:prSet presAssocID="{44BFBB07-0A0F-4B26-B38A-D9AD8CB193AD}" presName="compNode" presStyleCnt="0"/>
      <dgm:spPr/>
    </dgm:pt>
    <dgm:pt modelId="{263405BB-3F68-45CE-B6C9-FE4A5CEFD027}" type="pres">
      <dgm:prSet presAssocID="{44BFBB07-0A0F-4B26-B38A-D9AD8CB193AD}" presName="bgRect" presStyleLbl="bgShp" presStyleIdx="1" presStyleCnt="3"/>
      <dgm:spPr/>
    </dgm:pt>
    <dgm:pt modelId="{E9093D9F-E67C-4E5D-8F3B-5D9A90B5FC0E}" type="pres">
      <dgm:prSet presAssocID="{44BFBB07-0A0F-4B26-B38A-D9AD8CB193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F927F5B3-BDFF-4AE2-BD84-C90CB9AB0403}" type="pres">
      <dgm:prSet presAssocID="{44BFBB07-0A0F-4B26-B38A-D9AD8CB193AD}" presName="spaceRect" presStyleCnt="0"/>
      <dgm:spPr/>
    </dgm:pt>
    <dgm:pt modelId="{D2FB0EDC-D171-4D66-85D7-EB4ABBEFE212}" type="pres">
      <dgm:prSet presAssocID="{44BFBB07-0A0F-4B26-B38A-D9AD8CB193AD}" presName="parTx" presStyleLbl="revTx" presStyleIdx="1" presStyleCnt="3">
        <dgm:presLayoutVars>
          <dgm:chMax val="0"/>
          <dgm:chPref val="0"/>
        </dgm:presLayoutVars>
      </dgm:prSet>
      <dgm:spPr/>
    </dgm:pt>
    <dgm:pt modelId="{16050DC0-DC95-417C-B7C9-FD20D8916855}" type="pres">
      <dgm:prSet presAssocID="{0CAF5A01-66D2-4D38-BB4F-B9A5A932A0A4}" presName="sibTrans" presStyleCnt="0"/>
      <dgm:spPr/>
    </dgm:pt>
    <dgm:pt modelId="{9E53F789-8281-4AE2-8A48-DA9B30A3F14D}" type="pres">
      <dgm:prSet presAssocID="{83277579-FBBA-417B-AB10-AE9FB03415FB}" presName="compNode" presStyleCnt="0"/>
      <dgm:spPr/>
    </dgm:pt>
    <dgm:pt modelId="{E2D2A47E-EA65-4895-A45A-444D1DC23C38}" type="pres">
      <dgm:prSet presAssocID="{83277579-FBBA-417B-AB10-AE9FB03415FB}" presName="bgRect" presStyleLbl="bgShp" presStyleIdx="2" presStyleCnt="3"/>
      <dgm:spPr/>
    </dgm:pt>
    <dgm:pt modelId="{FFE28FEA-8B2D-46B4-9697-0BD31CE3D60B}" type="pres">
      <dgm:prSet presAssocID="{83277579-FBBA-417B-AB10-AE9FB03415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20550826-BB14-4FC1-A8CA-33BBB23AECC7}" type="pres">
      <dgm:prSet presAssocID="{83277579-FBBA-417B-AB10-AE9FB03415FB}" presName="spaceRect" presStyleCnt="0"/>
      <dgm:spPr/>
    </dgm:pt>
    <dgm:pt modelId="{7CD6DA48-F017-4DB0-8998-357CB33ABFD8}" type="pres">
      <dgm:prSet presAssocID="{83277579-FBBA-417B-AB10-AE9FB03415FB}" presName="parTx" presStyleLbl="revTx" presStyleIdx="2" presStyleCnt="3">
        <dgm:presLayoutVars>
          <dgm:chMax val="0"/>
          <dgm:chPref val="0"/>
        </dgm:presLayoutVars>
      </dgm:prSet>
      <dgm:spPr/>
    </dgm:pt>
  </dgm:ptLst>
  <dgm:cxnLst>
    <dgm:cxn modelId="{ABCDE800-FDB1-478C-B40F-C2580195EFA9}" srcId="{ADDF57C7-6CF3-458F-89FF-3571A3FD0CA1}" destId="{3DF7D91E-3C69-4E9B-A61E-D1F5C2EEC258}" srcOrd="0" destOrd="0" parTransId="{107991BC-C366-4718-B662-5DC801CF7B01}" sibTransId="{93FCDE7B-806D-41B0-ACA2-79BEAB2EE38C}"/>
    <dgm:cxn modelId="{3CC56F10-A720-4739-8217-CD16951D470D}" srcId="{ADDF57C7-6CF3-458F-89FF-3571A3FD0CA1}" destId="{44BFBB07-0A0F-4B26-B38A-D9AD8CB193AD}" srcOrd="1" destOrd="0" parTransId="{7F99008D-42C7-42AE-8F32-12E558BAB754}" sibTransId="{0CAF5A01-66D2-4D38-BB4F-B9A5A932A0A4}"/>
    <dgm:cxn modelId="{AFF97892-44BB-4243-BCD6-A3A519D63427}" type="presOf" srcId="{3DF7D91E-3C69-4E9B-A61E-D1F5C2EEC258}" destId="{77C5FFC2-59DB-4C52-B233-AAC500B99AD8}" srcOrd="0" destOrd="0" presId="urn:microsoft.com/office/officeart/2018/2/layout/IconVerticalSolidList"/>
    <dgm:cxn modelId="{EE024AA0-504E-4F4E-BDD6-667AB7C83D3E}" type="presOf" srcId="{44BFBB07-0A0F-4B26-B38A-D9AD8CB193AD}" destId="{D2FB0EDC-D171-4D66-85D7-EB4ABBEFE212}" srcOrd="0" destOrd="0" presId="urn:microsoft.com/office/officeart/2018/2/layout/IconVerticalSolidList"/>
    <dgm:cxn modelId="{2DB179BB-1B75-4DFD-BDE3-BDD4F25E8F81}" type="presOf" srcId="{83277579-FBBA-417B-AB10-AE9FB03415FB}" destId="{7CD6DA48-F017-4DB0-8998-357CB33ABFD8}" srcOrd="0" destOrd="0" presId="urn:microsoft.com/office/officeart/2018/2/layout/IconVerticalSolidList"/>
    <dgm:cxn modelId="{A20E2AEC-BEBB-4238-8BCE-26DD58B52CCE}" srcId="{ADDF57C7-6CF3-458F-89FF-3571A3FD0CA1}" destId="{83277579-FBBA-417B-AB10-AE9FB03415FB}" srcOrd="2" destOrd="0" parTransId="{95C90BBF-0104-495C-A368-1015E4A5AA32}" sibTransId="{D5BD3CAC-FF83-4BEE-9D8E-2E335285FE67}"/>
    <dgm:cxn modelId="{67690DFD-6E30-4A2E-9A26-31DD43C780CC}" type="presOf" srcId="{ADDF57C7-6CF3-458F-89FF-3571A3FD0CA1}" destId="{3F426B00-598F-477D-A214-C3D5DF758691}" srcOrd="0" destOrd="0" presId="urn:microsoft.com/office/officeart/2018/2/layout/IconVerticalSolidList"/>
    <dgm:cxn modelId="{6286FF89-2568-4AA5-8792-F79344B4406B}" type="presParOf" srcId="{3F426B00-598F-477D-A214-C3D5DF758691}" destId="{530C34F0-42C8-43F7-808D-F45BB48E11B0}" srcOrd="0" destOrd="0" presId="urn:microsoft.com/office/officeart/2018/2/layout/IconVerticalSolidList"/>
    <dgm:cxn modelId="{AD1BC154-284D-4F12-8D12-F77661CE5F73}" type="presParOf" srcId="{530C34F0-42C8-43F7-808D-F45BB48E11B0}" destId="{15408508-71A4-4D5C-9FC2-5B32AA08E3B5}" srcOrd="0" destOrd="0" presId="urn:microsoft.com/office/officeart/2018/2/layout/IconVerticalSolidList"/>
    <dgm:cxn modelId="{D70E05D8-192F-43E5-A435-0D34220139D0}" type="presParOf" srcId="{530C34F0-42C8-43F7-808D-F45BB48E11B0}" destId="{6994E690-F1FA-4173-9D6F-F5E2361F5CFC}" srcOrd="1" destOrd="0" presId="urn:microsoft.com/office/officeart/2018/2/layout/IconVerticalSolidList"/>
    <dgm:cxn modelId="{73FBA8E0-9F11-482D-BE6C-A3BA94889F5E}" type="presParOf" srcId="{530C34F0-42C8-43F7-808D-F45BB48E11B0}" destId="{95D0E30A-F8B3-4E2A-BBE8-1DF93DF3B7B3}" srcOrd="2" destOrd="0" presId="urn:microsoft.com/office/officeart/2018/2/layout/IconVerticalSolidList"/>
    <dgm:cxn modelId="{B28FF6A7-7827-4F50-A6E5-33C224788FCA}" type="presParOf" srcId="{530C34F0-42C8-43F7-808D-F45BB48E11B0}" destId="{77C5FFC2-59DB-4C52-B233-AAC500B99AD8}" srcOrd="3" destOrd="0" presId="urn:microsoft.com/office/officeart/2018/2/layout/IconVerticalSolidList"/>
    <dgm:cxn modelId="{6D4AFDA1-C88A-4177-B7BA-C1C01A344016}" type="presParOf" srcId="{3F426B00-598F-477D-A214-C3D5DF758691}" destId="{1EE07C81-C252-454C-8E24-BF3A4F3A3ECD}" srcOrd="1" destOrd="0" presId="urn:microsoft.com/office/officeart/2018/2/layout/IconVerticalSolidList"/>
    <dgm:cxn modelId="{85FC2CD2-C25A-46A3-8E2E-AB86D1DF53A8}" type="presParOf" srcId="{3F426B00-598F-477D-A214-C3D5DF758691}" destId="{405E38E9-1861-4BD4-9DA1-545D38D4C47F}" srcOrd="2" destOrd="0" presId="urn:microsoft.com/office/officeart/2018/2/layout/IconVerticalSolidList"/>
    <dgm:cxn modelId="{D5F3E3A8-C8AB-4675-9701-147B47B60008}" type="presParOf" srcId="{405E38E9-1861-4BD4-9DA1-545D38D4C47F}" destId="{263405BB-3F68-45CE-B6C9-FE4A5CEFD027}" srcOrd="0" destOrd="0" presId="urn:microsoft.com/office/officeart/2018/2/layout/IconVerticalSolidList"/>
    <dgm:cxn modelId="{CC986603-4BC7-480C-BE0A-16E6E6439573}" type="presParOf" srcId="{405E38E9-1861-4BD4-9DA1-545D38D4C47F}" destId="{E9093D9F-E67C-4E5D-8F3B-5D9A90B5FC0E}" srcOrd="1" destOrd="0" presId="urn:microsoft.com/office/officeart/2018/2/layout/IconVerticalSolidList"/>
    <dgm:cxn modelId="{AE908778-0008-424A-AC8D-94599E9820ED}" type="presParOf" srcId="{405E38E9-1861-4BD4-9DA1-545D38D4C47F}" destId="{F927F5B3-BDFF-4AE2-BD84-C90CB9AB0403}" srcOrd="2" destOrd="0" presId="urn:microsoft.com/office/officeart/2018/2/layout/IconVerticalSolidList"/>
    <dgm:cxn modelId="{08F25132-D398-4DB8-B0F5-0610FD72C48C}" type="presParOf" srcId="{405E38E9-1861-4BD4-9DA1-545D38D4C47F}" destId="{D2FB0EDC-D171-4D66-85D7-EB4ABBEFE212}" srcOrd="3" destOrd="0" presId="urn:microsoft.com/office/officeart/2018/2/layout/IconVerticalSolidList"/>
    <dgm:cxn modelId="{563FB401-3504-45C9-8595-D56422C97E90}" type="presParOf" srcId="{3F426B00-598F-477D-A214-C3D5DF758691}" destId="{16050DC0-DC95-417C-B7C9-FD20D8916855}" srcOrd="3" destOrd="0" presId="urn:microsoft.com/office/officeart/2018/2/layout/IconVerticalSolidList"/>
    <dgm:cxn modelId="{818F5A67-53AA-4938-8C1A-B3E3A55B68DB}" type="presParOf" srcId="{3F426B00-598F-477D-A214-C3D5DF758691}" destId="{9E53F789-8281-4AE2-8A48-DA9B30A3F14D}" srcOrd="4" destOrd="0" presId="urn:microsoft.com/office/officeart/2018/2/layout/IconVerticalSolidList"/>
    <dgm:cxn modelId="{8E5AB7AD-7589-42A3-995E-79CCF07746AD}" type="presParOf" srcId="{9E53F789-8281-4AE2-8A48-DA9B30A3F14D}" destId="{E2D2A47E-EA65-4895-A45A-444D1DC23C38}" srcOrd="0" destOrd="0" presId="urn:microsoft.com/office/officeart/2018/2/layout/IconVerticalSolidList"/>
    <dgm:cxn modelId="{36AF2237-62B8-4429-AD55-747C3146B90F}" type="presParOf" srcId="{9E53F789-8281-4AE2-8A48-DA9B30A3F14D}" destId="{FFE28FEA-8B2D-46B4-9697-0BD31CE3D60B}" srcOrd="1" destOrd="0" presId="urn:microsoft.com/office/officeart/2018/2/layout/IconVerticalSolidList"/>
    <dgm:cxn modelId="{04F39F01-6AE6-4474-9792-28650409DBBB}" type="presParOf" srcId="{9E53F789-8281-4AE2-8A48-DA9B30A3F14D}" destId="{20550826-BB14-4FC1-A8CA-33BBB23AECC7}" srcOrd="2" destOrd="0" presId="urn:microsoft.com/office/officeart/2018/2/layout/IconVerticalSolidList"/>
    <dgm:cxn modelId="{08843292-B404-4C31-9384-2CE486FD73B0}" type="presParOf" srcId="{9E53F789-8281-4AE2-8A48-DA9B30A3F14D}" destId="{7CD6DA48-F017-4DB0-8998-357CB33ABF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AF033-8D81-4476-9588-6935157B3947}">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A14E4-20B5-47F5-8251-0DE16D11C05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A316E4-6FE4-479C-BAAA-55619BE0EE2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GB" sz="2200" kern="1200"/>
            <a:t>Outline of Background and Key Facts of Asante</a:t>
          </a:r>
          <a:endParaRPr lang="en-US" sz="2200" kern="1200"/>
        </a:p>
      </dsp:txBody>
      <dsp:txXfrm>
        <a:off x="1057183" y="1805"/>
        <a:ext cx="9458416" cy="915310"/>
      </dsp:txXfrm>
    </dsp:sp>
    <dsp:sp modelId="{A561CD6E-F721-4A71-AE68-0243C401E512}">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07E2A-6A6D-4363-BFEB-F830E6EB2902}">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7CBA78-BFF8-40D8-874F-ED858D8B68DB}">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GB" sz="2200" kern="1200"/>
            <a:t>Key Contexts for the Study of Asante</a:t>
          </a:r>
          <a:endParaRPr lang="en-US" sz="2200" kern="1200"/>
        </a:p>
      </dsp:txBody>
      <dsp:txXfrm>
        <a:off x="1057183" y="1145944"/>
        <a:ext cx="9458416" cy="915310"/>
      </dsp:txXfrm>
    </dsp:sp>
    <dsp:sp modelId="{534D70F5-DA86-4F55-A82E-73EA2BAB36DF}">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AF93F-BFCC-47C3-B9B3-4778749224B6}">
      <dsp:nvSpPr>
        <dsp:cNvPr id="0" name=""/>
        <dsp:cNvSpPr/>
      </dsp:nvSpPr>
      <dsp:spPr>
        <a:xfrm>
          <a:off x="276881" y="2496027"/>
          <a:ext cx="503420" cy="503420"/>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085452-467A-4ED9-A335-F2BD52CB8815}">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GB" sz="2200" kern="1200" dirty="0"/>
            <a:t>Resources for teaching Asante History</a:t>
          </a:r>
          <a:endParaRPr lang="en-US" sz="2200" kern="1200" dirty="0"/>
        </a:p>
      </dsp:txBody>
      <dsp:txXfrm>
        <a:off x="1057183" y="2290082"/>
        <a:ext cx="9458416" cy="915310"/>
      </dsp:txXfrm>
    </dsp:sp>
    <dsp:sp modelId="{8093CFB0-6C22-4557-AD21-E30500E774FB}">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70FA1-4639-4A5E-A4FA-A63598E8A4B4}">
      <dsp:nvSpPr>
        <dsp:cNvPr id="0" name=""/>
        <dsp:cNvSpPr/>
      </dsp:nvSpPr>
      <dsp:spPr>
        <a:xfrm>
          <a:off x="276881" y="3640166"/>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B5A44B-9208-47B0-B59E-4B09FA74B809}">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GB" sz="2200" kern="1200"/>
            <a:t>More resources</a:t>
          </a:r>
          <a:endParaRPr lang="en-US" sz="2200" kern="1200"/>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08508-71A4-4D5C-9FC2-5B32AA08E3B5}">
      <dsp:nvSpPr>
        <dsp:cNvPr id="0" name=""/>
        <dsp:cNvSpPr/>
      </dsp:nvSpPr>
      <dsp:spPr>
        <a:xfrm>
          <a:off x="0" y="559"/>
          <a:ext cx="10506456" cy="1309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4E690-F1FA-4173-9D6F-F5E2361F5CFC}">
      <dsp:nvSpPr>
        <dsp:cNvPr id="0" name=""/>
        <dsp:cNvSpPr/>
      </dsp:nvSpPr>
      <dsp:spPr>
        <a:xfrm>
          <a:off x="396173" y="295234"/>
          <a:ext cx="720315" cy="720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C5FFC2-59DB-4C52-B233-AAC500B99AD8}">
      <dsp:nvSpPr>
        <dsp:cNvPr id="0" name=""/>
        <dsp:cNvSpPr/>
      </dsp:nvSpPr>
      <dsp:spPr>
        <a:xfrm>
          <a:off x="1512662" y="559"/>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022350">
            <a:lnSpc>
              <a:spcPct val="90000"/>
            </a:lnSpc>
            <a:spcBef>
              <a:spcPct val="0"/>
            </a:spcBef>
            <a:spcAft>
              <a:spcPct val="35000"/>
            </a:spcAft>
            <a:buNone/>
          </a:pPr>
          <a:r>
            <a:rPr lang="en-GB" sz="2300" kern="1200"/>
            <a:t>State power was very important in Asante – it is a clear example of what Western historians call “A fiscal-military state”: a state that grew as it developed its tax base and therefore funded a growing army</a:t>
          </a:r>
          <a:endParaRPr lang="en-US" sz="2300" kern="1200"/>
        </a:p>
      </dsp:txBody>
      <dsp:txXfrm>
        <a:off x="1512662" y="559"/>
        <a:ext cx="8993793" cy="1309664"/>
      </dsp:txXfrm>
    </dsp:sp>
    <dsp:sp modelId="{263405BB-3F68-45CE-B6C9-FE4A5CEFD027}">
      <dsp:nvSpPr>
        <dsp:cNvPr id="0" name=""/>
        <dsp:cNvSpPr/>
      </dsp:nvSpPr>
      <dsp:spPr>
        <a:xfrm>
          <a:off x="0" y="1637640"/>
          <a:ext cx="10506456" cy="1309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093D9F-E67C-4E5D-8F3B-5D9A90B5FC0E}">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FB0EDC-D171-4D66-85D7-EB4ABBEFE212}">
      <dsp:nvSpPr>
        <dsp:cNvPr id="0" name=""/>
        <dsp:cNvSpPr/>
      </dsp:nvSpPr>
      <dsp:spPr>
        <a:xfrm>
          <a:off x="1512662" y="1637640"/>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022350">
            <a:lnSpc>
              <a:spcPct val="90000"/>
            </a:lnSpc>
            <a:spcBef>
              <a:spcPct val="0"/>
            </a:spcBef>
            <a:spcAft>
              <a:spcPct val="35000"/>
            </a:spcAft>
            <a:buNone/>
          </a:pPr>
          <a:r>
            <a:rPr lang="en-GB" sz="2300" kern="1200"/>
            <a:t>Warfare was fundamental to the concept of Asante – “Asante” means “because of war” in Twi, symbolic of the growing importance of warfare to state structures in Africa and Europe by the late 17</a:t>
          </a:r>
          <a:r>
            <a:rPr lang="en-GB" sz="2300" kern="1200" baseline="30000"/>
            <a:t>th</a:t>
          </a:r>
          <a:r>
            <a:rPr lang="en-GB" sz="2300" kern="1200"/>
            <a:t> century</a:t>
          </a:r>
          <a:endParaRPr lang="en-US" sz="2300" kern="1200"/>
        </a:p>
      </dsp:txBody>
      <dsp:txXfrm>
        <a:off x="1512662" y="1637640"/>
        <a:ext cx="8993793" cy="1309664"/>
      </dsp:txXfrm>
    </dsp:sp>
    <dsp:sp modelId="{E2D2A47E-EA65-4895-A45A-444D1DC23C38}">
      <dsp:nvSpPr>
        <dsp:cNvPr id="0" name=""/>
        <dsp:cNvSpPr/>
      </dsp:nvSpPr>
      <dsp:spPr>
        <a:xfrm>
          <a:off x="0" y="3274721"/>
          <a:ext cx="10506456" cy="13096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28FEA-8B2D-46B4-9697-0BD31CE3D60B}">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D6DA48-F017-4DB0-8998-357CB33ABFD8}">
      <dsp:nvSpPr>
        <dsp:cNvPr id="0" name=""/>
        <dsp:cNvSpPr/>
      </dsp:nvSpPr>
      <dsp:spPr>
        <a:xfrm>
          <a:off x="1512662" y="3274721"/>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022350">
            <a:lnSpc>
              <a:spcPct val="90000"/>
            </a:lnSpc>
            <a:spcBef>
              <a:spcPct val="0"/>
            </a:spcBef>
            <a:spcAft>
              <a:spcPct val="35000"/>
            </a:spcAft>
            <a:buNone/>
          </a:pPr>
          <a:r>
            <a:rPr lang="en-GB" sz="2300" kern="1200"/>
            <a:t>With the rising state grew a very complex bureaucracy: a large imperial bureaucracy handled every aspect of state business,s including taxation, foreign affairs, and law.</a:t>
          </a:r>
          <a:endParaRPr lang="en-US" sz="2300" kern="1200"/>
        </a:p>
      </dsp:txBody>
      <dsp:txXfrm>
        <a:off x="1512662" y="3274721"/>
        <a:ext cx="8993793" cy="13096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632B-C1AE-407C-9FCF-608E2AF1B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94D257-4D58-4854-BFF7-5A4D89F76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A36654-38FC-4B38-8414-ECB965C94CB0}"/>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5" name="Footer Placeholder 4">
            <a:extLst>
              <a:ext uri="{FF2B5EF4-FFF2-40B4-BE49-F238E27FC236}">
                <a16:creationId xmlns:a16="http://schemas.microsoft.com/office/drawing/2014/main" id="{100E5AEF-63D2-4F84-8F4D-5645D68314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F30D12-B620-474C-AB91-D31CFFF4FC7F}"/>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422637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8FCC-9E15-43D0-84A4-DCCC6FA4EA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790136-AE52-421E-B291-7313AD2C6E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9D19B-A174-4B31-A3BB-3DFA3C59640A}"/>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5" name="Footer Placeholder 4">
            <a:extLst>
              <a:ext uri="{FF2B5EF4-FFF2-40B4-BE49-F238E27FC236}">
                <a16:creationId xmlns:a16="http://schemas.microsoft.com/office/drawing/2014/main" id="{A9EFBEE2-F539-46CF-8A0C-2F730A720A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AFB25-31A1-4FE2-A08D-40C9F1C193BB}"/>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40360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6B070-FBD2-478D-AA81-4C0FB63B7F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808B2A-1AE0-4F6C-9362-4F67703EEC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072305-8BD9-4392-B0CE-837B2BC54930}"/>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5" name="Footer Placeholder 4">
            <a:extLst>
              <a:ext uri="{FF2B5EF4-FFF2-40B4-BE49-F238E27FC236}">
                <a16:creationId xmlns:a16="http://schemas.microsoft.com/office/drawing/2014/main" id="{83532B41-CE08-4C47-9C5A-43AC562F0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80482-EB43-4918-9ABB-B7274149BF28}"/>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343138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547F-D632-4864-AEDE-00130D15A9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8F1ED6-B222-4723-9D09-37A91B88FE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9AB0B-2346-4BA1-AB79-3C59566B9BF1}"/>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5" name="Footer Placeholder 4">
            <a:extLst>
              <a:ext uri="{FF2B5EF4-FFF2-40B4-BE49-F238E27FC236}">
                <a16:creationId xmlns:a16="http://schemas.microsoft.com/office/drawing/2014/main" id="{5E58E245-D636-45C3-BEE5-A7A2CC514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427B49-6BF7-45B3-8FA6-0E9683FD96D5}"/>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156630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7E64-19F0-4F2D-B582-5E7CAAF57D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F02A84-50E1-477F-8A02-A67A1E4B5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327BB-DF37-4F7E-A028-6FD53FD55D48}"/>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5" name="Footer Placeholder 4">
            <a:extLst>
              <a:ext uri="{FF2B5EF4-FFF2-40B4-BE49-F238E27FC236}">
                <a16:creationId xmlns:a16="http://schemas.microsoft.com/office/drawing/2014/main" id="{AB48299F-539A-4D95-AD64-22F80F34D3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B288D-C6FD-4677-9D05-66188F00BACE}"/>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185099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6674-2B04-41A6-9545-329F2311E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AC9CA8-3691-4A60-B64A-5190DCA6A2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A9CCF1-E945-4338-B73B-2F10025406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78B04C-2261-4459-B9B2-FE83BE5562E1}"/>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6" name="Footer Placeholder 5">
            <a:extLst>
              <a:ext uri="{FF2B5EF4-FFF2-40B4-BE49-F238E27FC236}">
                <a16:creationId xmlns:a16="http://schemas.microsoft.com/office/drawing/2014/main" id="{08288B9F-DF2C-43F4-A0FD-6C3180DAC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7E9EAD-F062-4DC4-8048-A1456A718D80}"/>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2367562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83CA-BEFD-4276-B1F4-DB30D1003D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4D137D-BBA5-4158-95F5-3388BE346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167A7-3498-4AD4-BF96-C7FBD8A54E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B1E8A3-6030-4579-82C6-0E408EE1A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5D169-43D1-4955-A352-68E6864EA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E429B9-E82D-43A9-9BA0-B1A85FD239F7}"/>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8" name="Footer Placeholder 7">
            <a:extLst>
              <a:ext uri="{FF2B5EF4-FFF2-40B4-BE49-F238E27FC236}">
                <a16:creationId xmlns:a16="http://schemas.microsoft.com/office/drawing/2014/main" id="{58180F90-2866-4CC2-BE89-DF0EB9E0AC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4DFFB1-14E1-4B20-9EAD-38E0310470FA}"/>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315834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9D41-FB44-474C-9E00-AC7A314424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06DAD1-59B3-422C-91B2-EA3B7C3DB77F}"/>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4" name="Footer Placeholder 3">
            <a:extLst>
              <a:ext uri="{FF2B5EF4-FFF2-40B4-BE49-F238E27FC236}">
                <a16:creationId xmlns:a16="http://schemas.microsoft.com/office/drawing/2014/main" id="{3ED05F25-471D-45D0-8F9B-4BDA4CA265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6F05C6-46B0-4741-954C-6A5CE3D26942}"/>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270661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FC675-AF3E-4D14-9DFE-6B80A4E006D1}"/>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3" name="Footer Placeholder 2">
            <a:extLst>
              <a:ext uri="{FF2B5EF4-FFF2-40B4-BE49-F238E27FC236}">
                <a16:creationId xmlns:a16="http://schemas.microsoft.com/office/drawing/2014/main" id="{8D0D6C89-74F5-40F1-BA19-DF5934106A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410359-1964-4C08-8A4F-DACFFE3E69EC}"/>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403747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7783-0CE9-4766-B953-FB2A73AE5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7A26CC-059C-462A-ABD0-B9E22B7D1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E24A98-055D-48DE-98C4-BF06D02B6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43A4D-559D-4229-ADD7-6E2731F038E0}"/>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6" name="Footer Placeholder 5">
            <a:extLst>
              <a:ext uri="{FF2B5EF4-FFF2-40B4-BE49-F238E27FC236}">
                <a16:creationId xmlns:a16="http://schemas.microsoft.com/office/drawing/2014/main" id="{FAE6EDC2-B232-465B-8572-07B934EC85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BFCD26-3F18-477C-9752-A8126A52D197}"/>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420662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EA81-8BCA-4427-9ED5-7317315A0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4F81D5-E1C0-4E99-9E7C-EFAAD98FC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B5F2BB-89B9-45A2-9E8E-0A1A10854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1D2FA-E398-4EC9-9CEF-14980A7B1E30}"/>
              </a:ext>
            </a:extLst>
          </p:cNvPr>
          <p:cNvSpPr>
            <a:spLocks noGrp="1"/>
          </p:cNvSpPr>
          <p:nvPr>
            <p:ph type="dt" sz="half" idx="10"/>
          </p:nvPr>
        </p:nvSpPr>
        <p:spPr/>
        <p:txBody>
          <a:bodyPr/>
          <a:lstStyle/>
          <a:p>
            <a:fld id="{77F546B0-D768-4238-B5BF-E43A07C59E3B}" type="datetimeFigureOut">
              <a:rPr lang="en-GB" smtClean="0"/>
              <a:t>10/05/2020</a:t>
            </a:fld>
            <a:endParaRPr lang="en-GB"/>
          </a:p>
        </p:txBody>
      </p:sp>
      <p:sp>
        <p:nvSpPr>
          <p:cNvPr id="6" name="Footer Placeholder 5">
            <a:extLst>
              <a:ext uri="{FF2B5EF4-FFF2-40B4-BE49-F238E27FC236}">
                <a16:creationId xmlns:a16="http://schemas.microsoft.com/office/drawing/2014/main" id="{7FFB8C4E-F3CA-44A4-9CFF-B678C9170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A2D2CC-915F-4483-A276-63CBA3B15965}"/>
              </a:ext>
            </a:extLst>
          </p:cNvPr>
          <p:cNvSpPr>
            <a:spLocks noGrp="1"/>
          </p:cNvSpPr>
          <p:nvPr>
            <p:ph type="sldNum" sz="quarter" idx="12"/>
          </p:nvPr>
        </p:nvSpPr>
        <p:spPr/>
        <p:txBody>
          <a:bodyPr/>
          <a:lstStyle/>
          <a:p>
            <a:fld id="{F299F309-66FB-412D-B4C5-89A71B9435C5}" type="slidenum">
              <a:rPr lang="en-GB" smtClean="0"/>
              <a:t>‹#›</a:t>
            </a:fld>
            <a:endParaRPr lang="en-GB"/>
          </a:p>
        </p:txBody>
      </p:sp>
    </p:spTree>
    <p:extLst>
      <p:ext uri="{BB962C8B-B14F-4D97-AF65-F5344CB8AC3E}">
        <p14:creationId xmlns:p14="http://schemas.microsoft.com/office/powerpoint/2010/main" val="219604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8C7EBD-8BFC-4E31-8C18-42172CAFA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A45EA-AA86-47D1-B47C-791129A8B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C52A3-5279-406D-96CD-3ED54A68C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546B0-D768-4238-B5BF-E43A07C59E3B}" type="datetimeFigureOut">
              <a:rPr lang="en-GB" smtClean="0"/>
              <a:t>10/05/2020</a:t>
            </a:fld>
            <a:endParaRPr lang="en-GB"/>
          </a:p>
        </p:txBody>
      </p:sp>
      <p:sp>
        <p:nvSpPr>
          <p:cNvPr id="5" name="Footer Placeholder 4">
            <a:extLst>
              <a:ext uri="{FF2B5EF4-FFF2-40B4-BE49-F238E27FC236}">
                <a16:creationId xmlns:a16="http://schemas.microsoft.com/office/drawing/2014/main" id="{21D8DB16-BE9A-4F51-91C4-4D48B0178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1FF7A2-2C50-4394-9218-7EEC8AC85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9F309-66FB-412D-B4C5-89A71B9435C5}" type="slidenum">
              <a:rPr lang="en-GB" smtClean="0"/>
              <a:t>‹#›</a:t>
            </a:fld>
            <a:endParaRPr lang="en-GB"/>
          </a:p>
        </p:txBody>
      </p:sp>
    </p:spTree>
    <p:extLst>
      <p:ext uri="{BB962C8B-B14F-4D97-AF65-F5344CB8AC3E}">
        <p14:creationId xmlns:p14="http://schemas.microsoft.com/office/powerpoint/2010/main" val="20458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metmuseum.org/toah/hd/asan_2/hd_asan_2.ht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tmuseum.org/toah/hd/asan_2/hd_asan_2.htm" TargetMode="External"/><Relationship Id="rId2" Type="http://schemas.openxmlformats.org/officeDocument/2006/relationships/hyperlink" Target="https://www.metmuseum.org/toah/hd/asan_1/hd_asan_1.htm" TargetMode="External"/><Relationship Id="rId1" Type="http://schemas.openxmlformats.org/officeDocument/2006/relationships/slideLayout" Target="../slideLayouts/slideLayout2.xml"/><Relationship Id="rId6" Type="http://schemas.openxmlformats.org/officeDocument/2006/relationships/hyperlink" Target="https://www.culturesofwestafrica.com/history-ashanti-empire-colonization/" TargetMode="External"/><Relationship Id="rId5" Type="http://schemas.openxmlformats.org/officeDocument/2006/relationships/hyperlink" Target="https://www.ghanaweb.com/GhanaHomePage/history/ashanti.php" TargetMode="External"/><Relationship Id="rId4" Type="http://schemas.openxmlformats.org/officeDocument/2006/relationships/hyperlink" Target="https://africa.uima.uiowa.edu/peoples/show/Asant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ommons.wikimedia.org/w/index.php?search=sankofa&amp;title=Special%3ASearch&amp;go=Go&amp;ns0=1&amp;ns6=1&amp;ns12=1&amp;ns14=1&amp;ns100=1&amp;ns106=1#/media/File:Gold_Weight-_Bird_(Sankofa)_MET_DP102133.jp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8088-6674-4541-984B-A25C6E35C197}"/>
              </a:ext>
            </a:extLst>
          </p:cNvPr>
          <p:cNvSpPr>
            <a:spLocks noGrp="1"/>
          </p:cNvSpPr>
          <p:nvPr>
            <p:ph type="ctrTitle"/>
          </p:nvPr>
        </p:nvSpPr>
        <p:spPr/>
        <p:txBody>
          <a:bodyPr/>
          <a:lstStyle/>
          <a:p>
            <a:r>
              <a:rPr lang="en-GB" dirty="0"/>
              <a:t>West Africa: </a:t>
            </a:r>
            <a:br>
              <a:rPr lang="en-GB" dirty="0"/>
            </a:br>
            <a:r>
              <a:rPr lang="en-GB" dirty="0"/>
              <a:t>The Asante Empire</a:t>
            </a:r>
          </a:p>
        </p:txBody>
      </p:sp>
      <p:sp>
        <p:nvSpPr>
          <p:cNvPr id="3" name="Subtitle 2">
            <a:extLst>
              <a:ext uri="{FF2B5EF4-FFF2-40B4-BE49-F238E27FC236}">
                <a16:creationId xmlns:a16="http://schemas.microsoft.com/office/drawing/2014/main" id="{F732FCAE-EF8B-4FC0-8F05-51C7E90B7D6B}"/>
              </a:ext>
            </a:extLst>
          </p:cNvPr>
          <p:cNvSpPr>
            <a:spLocks noGrp="1"/>
          </p:cNvSpPr>
          <p:nvPr>
            <p:ph type="subTitle" idx="1"/>
          </p:nvPr>
        </p:nvSpPr>
        <p:spPr/>
        <p:txBody>
          <a:bodyPr/>
          <a:lstStyle/>
          <a:p>
            <a:r>
              <a:rPr lang="en-GB" dirty="0"/>
              <a:t>Toby Green</a:t>
            </a:r>
          </a:p>
          <a:p>
            <a:r>
              <a:rPr lang="en-GB" dirty="0"/>
              <a:t>King’s College, London</a:t>
            </a:r>
          </a:p>
        </p:txBody>
      </p:sp>
    </p:spTree>
    <p:extLst>
      <p:ext uri="{BB962C8B-B14F-4D97-AF65-F5344CB8AC3E}">
        <p14:creationId xmlns:p14="http://schemas.microsoft.com/office/powerpoint/2010/main" val="114619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124C-A3CF-4376-9BBD-5E043421B808}"/>
              </a:ext>
            </a:extLst>
          </p:cNvPr>
          <p:cNvSpPr>
            <a:spLocks noGrp="1"/>
          </p:cNvSpPr>
          <p:nvPr>
            <p:ph type="title"/>
          </p:nvPr>
        </p:nvSpPr>
        <p:spPr/>
        <p:txBody>
          <a:bodyPr/>
          <a:lstStyle/>
          <a:p>
            <a:r>
              <a:rPr lang="en-GB" dirty="0"/>
              <a:t>Asante Empire: Timeline and Overview</a:t>
            </a:r>
          </a:p>
        </p:txBody>
      </p:sp>
      <p:sp>
        <p:nvSpPr>
          <p:cNvPr id="3" name="Content Placeholder 2">
            <a:extLst>
              <a:ext uri="{FF2B5EF4-FFF2-40B4-BE49-F238E27FC236}">
                <a16:creationId xmlns:a16="http://schemas.microsoft.com/office/drawing/2014/main" id="{624C8856-C52A-47BD-B13F-C11A3583365E}"/>
              </a:ext>
            </a:extLst>
          </p:cNvPr>
          <p:cNvSpPr>
            <a:spLocks noGrp="1"/>
          </p:cNvSpPr>
          <p:nvPr>
            <p:ph idx="1"/>
          </p:nvPr>
        </p:nvSpPr>
        <p:spPr/>
        <p:txBody>
          <a:bodyPr/>
          <a:lstStyle/>
          <a:p>
            <a:r>
              <a:rPr lang="en-GB" dirty="0"/>
              <a:t>Precursors…Bono </a:t>
            </a:r>
            <a:r>
              <a:rPr lang="en-GB" dirty="0" err="1"/>
              <a:t>Mansu</a:t>
            </a:r>
            <a:r>
              <a:rPr lang="en-GB" dirty="0"/>
              <a:t>, </a:t>
            </a:r>
            <a:r>
              <a:rPr lang="en-GB" dirty="0" err="1"/>
              <a:t>Akwamu</a:t>
            </a:r>
            <a:r>
              <a:rPr lang="en-GB" dirty="0"/>
              <a:t>, </a:t>
            </a:r>
            <a:r>
              <a:rPr lang="en-GB" dirty="0" err="1"/>
              <a:t>Denkyira</a:t>
            </a:r>
            <a:endParaRPr lang="en-GB" dirty="0"/>
          </a:p>
          <a:p>
            <a:r>
              <a:rPr lang="en-GB" dirty="0"/>
              <a:t>Bono </a:t>
            </a:r>
            <a:r>
              <a:rPr lang="en-GB" dirty="0" err="1"/>
              <a:t>Mansu</a:t>
            </a:r>
            <a:r>
              <a:rPr lang="en-GB" dirty="0"/>
              <a:t> is the earliest, centred around gold mining in the rich forests north of the coast – centred in what is now </a:t>
            </a:r>
            <a:r>
              <a:rPr lang="en-GB" dirty="0" err="1"/>
              <a:t>Brong</a:t>
            </a:r>
            <a:r>
              <a:rPr lang="en-GB" dirty="0"/>
              <a:t> Ahafo, the gold trade growing from around the 12</a:t>
            </a:r>
            <a:r>
              <a:rPr lang="en-GB" baseline="30000" dirty="0"/>
              <a:t>th</a:t>
            </a:r>
            <a:r>
              <a:rPr lang="en-GB" dirty="0"/>
              <a:t> century. Major trading centres included Bono </a:t>
            </a:r>
            <a:r>
              <a:rPr lang="en-GB" dirty="0" err="1"/>
              <a:t>Mansu</a:t>
            </a:r>
            <a:r>
              <a:rPr lang="en-GB" dirty="0"/>
              <a:t> and </a:t>
            </a:r>
            <a:r>
              <a:rPr lang="en-GB" dirty="0" err="1"/>
              <a:t>Begho</a:t>
            </a:r>
            <a:endParaRPr lang="en-GB" dirty="0"/>
          </a:p>
          <a:p>
            <a:r>
              <a:rPr lang="en-GB" dirty="0" err="1"/>
              <a:t>Akwamu</a:t>
            </a:r>
            <a:r>
              <a:rPr lang="en-GB" dirty="0"/>
              <a:t> and </a:t>
            </a:r>
            <a:r>
              <a:rPr lang="en-GB" dirty="0" err="1"/>
              <a:t>Denkyira</a:t>
            </a:r>
            <a:r>
              <a:rPr lang="en-GB" dirty="0"/>
              <a:t>, rise in the 17</a:t>
            </a:r>
            <a:r>
              <a:rPr lang="en-GB" baseline="30000" dirty="0"/>
              <a:t>th</a:t>
            </a:r>
            <a:r>
              <a:rPr lang="en-GB" dirty="0"/>
              <a:t> century, major trading partners of Europeans and controlling the gold trade</a:t>
            </a:r>
          </a:p>
          <a:p>
            <a:r>
              <a:rPr lang="en-GB" dirty="0"/>
              <a:t>The slave trade from what is now Ghana only begins in earnest in the late 17</a:t>
            </a:r>
            <a:r>
              <a:rPr lang="en-GB" baseline="30000" dirty="0"/>
              <a:t>th</a:t>
            </a:r>
            <a:r>
              <a:rPr lang="en-GB" dirty="0"/>
              <a:t> century</a:t>
            </a:r>
          </a:p>
        </p:txBody>
      </p:sp>
    </p:spTree>
    <p:extLst>
      <p:ext uri="{BB962C8B-B14F-4D97-AF65-F5344CB8AC3E}">
        <p14:creationId xmlns:p14="http://schemas.microsoft.com/office/powerpoint/2010/main" val="3380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117F-17D3-40DE-9BCA-5935B6E0C292}"/>
              </a:ext>
            </a:extLst>
          </p:cNvPr>
          <p:cNvSpPr>
            <a:spLocks noGrp="1"/>
          </p:cNvSpPr>
          <p:nvPr>
            <p:ph type="title"/>
          </p:nvPr>
        </p:nvSpPr>
        <p:spPr/>
        <p:txBody>
          <a:bodyPr/>
          <a:lstStyle/>
          <a:p>
            <a:r>
              <a:rPr lang="en-GB" dirty="0"/>
              <a:t>Asante timeline (1)</a:t>
            </a:r>
          </a:p>
        </p:txBody>
      </p:sp>
      <p:sp>
        <p:nvSpPr>
          <p:cNvPr id="3" name="Content Placeholder 2">
            <a:extLst>
              <a:ext uri="{FF2B5EF4-FFF2-40B4-BE49-F238E27FC236}">
                <a16:creationId xmlns:a16="http://schemas.microsoft.com/office/drawing/2014/main" id="{C6A3851A-F1DE-4039-8B10-9BA592C522C3}"/>
              </a:ext>
            </a:extLst>
          </p:cNvPr>
          <p:cNvSpPr>
            <a:spLocks noGrp="1"/>
          </p:cNvSpPr>
          <p:nvPr>
            <p:ph idx="1"/>
          </p:nvPr>
        </p:nvSpPr>
        <p:spPr>
          <a:xfrm>
            <a:off x="838200" y="1362074"/>
            <a:ext cx="10515600" cy="5267325"/>
          </a:xfrm>
        </p:spPr>
        <p:txBody>
          <a:bodyPr>
            <a:normAutofit fontScale="32500" lnSpcReduction="20000"/>
          </a:bodyPr>
          <a:lstStyle/>
          <a:p>
            <a:r>
              <a:rPr lang="en-GB" sz="6200" dirty="0"/>
              <a:t>By mid-17</a:t>
            </a:r>
            <a:r>
              <a:rPr lang="en-GB" sz="6200" baseline="30000" dirty="0"/>
              <a:t>th</a:t>
            </a:r>
            <a:r>
              <a:rPr lang="en-GB" sz="6200" dirty="0"/>
              <a:t> century the </a:t>
            </a:r>
            <a:r>
              <a:rPr lang="en-GB" sz="6200" dirty="0" err="1"/>
              <a:t>Denkyira</a:t>
            </a:r>
            <a:r>
              <a:rPr lang="en-GB" sz="6200" dirty="0"/>
              <a:t> federation, located to the south of Kumasi, is in control of gold production and power between Asante and the coast.</a:t>
            </a:r>
            <a:endParaRPr lang="en-GB" sz="6200" dirty="0">
              <a:effectLst/>
            </a:endParaRPr>
          </a:p>
          <a:p>
            <a:r>
              <a:rPr lang="en-GB" sz="6200" dirty="0"/>
              <a:t>From the 1670s onwards, the head of the </a:t>
            </a:r>
            <a:r>
              <a:rPr lang="en-GB" sz="6200" dirty="0" err="1"/>
              <a:t>Oyoko</a:t>
            </a:r>
            <a:r>
              <a:rPr lang="en-GB" sz="6200" dirty="0"/>
              <a:t> clan, Osei Kofi Tutu I began to marshal troops against </a:t>
            </a:r>
            <a:r>
              <a:rPr lang="en-GB" sz="6200" dirty="0" err="1"/>
              <a:t>Denkyira</a:t>
            </a:r>
            <a:r>
              <a:rPr lang="en-GB" sz="6200" dirty="0"/>
              <a:t>, under the aegis of the unifying golden stool (throne) which is believed to contain the </a:t>
            </a:r>
            <a:r>
              <a:rPr lang="en-GB" sz="6200" i="1" dirty="0" err="1"/>
              <a:t>sunsum</a:t>
            </a:r>
            <a:r>
              <a:rPr lang="en-GB" sz="6200" dirty="0"/>
              <a:t> (spirit, soul) of the Asante people</a:t>
            </a:r>
            <a:endParaRPr lang="en-GB" sz="6200" dirty="0">
              <a:effectLst/>
            </a:endParaRPr>
          </a:p>
          <a:p>
            <a:r>
              <a:rPr lang="en-GB" sz="6200" dirty="0"/>
              <a:t>1680-1700: A series of wars between the different statelets of the Gold Coast before the Asante empire rises in the early 1700s</a:t>
            </a:r>
            <a:endParaRPr lang="en-GB" sz="6200" dirty="0">
              <a:effectLst/>
            </a:endParaRPr>
          </a:p>
          <a:p>
            <a:r>
              <a:rPr lang="en-GB" sz="6200" dirty="0"/>
              <a:t>1701: The Asante defeat </a:t>
            </a:r>
            <a:r>
              <a:rPr lang="en-GB" sz="6200" dirty="0" err="1"/>
              <a:t>Denkyira</a:t>
            </a:r>
            <a:r>
              <a:rPr lang="en-GB" sz="6200" dirty="0"/>
              <a:t> at the Battle of </a:t>
            </a:r>
            <a:r>
              <a:rPr lang="en-GB" sz="6200" dirty="0" err="1"/>
              <a:t>Feyiase</a:t>
            </a:r>
            <a:r>
              <a:rPr lang="en-GB" sz="6200" dirty="0"/>
              <a:t> under the first Asantehene Osei Tutu (1695-1717), and his advisor </a:t>
            </a:r>
            <a:r>
              <a:rPr lang="en-GB" sz="6200" dirty="0" err="1"/>
              <a:t>Okomfo</a:t>
            </a:r>
            <a:r>
              <a:rPr lang="en-GB" sz="6200" dirty="0"/>
              <a:t> </a:t>
            </a:r>
            <a:r>
              <a:rPr lang="en-GB" sz="6200" dirty="0" err="1"/>
              <a:t>Anokye</a:t>
            </a:r>
            <a:endParaRPr lang="en-GB" sz="6200" dirty="0">
              <a:effectLst/>
            </a:endParaRPr>
          </a:p>
          <a:p>
            <a:r>
              <a:rPr lang="en-GB" sz="6200" dirty="0"/>
              <a:t>Thereafter Asante declares independence and forms a loose confederation</a:t>
            </a:r>
            <a:endParaRPr lang="en-GB" sz="6200" dirty="0">
              <a:effectLst/>
            </a:endParaRPr>
          </a:p>
          <a:p>
            <a:r>
              <a:rPr lang="en-GB" sz="6200" dirty="0"/>
              <a:t>1717-1730s: Osei Tutu’s successor Opoku Ware I extends Asante’s control to much of modern Ghana – to the north incorporates </a:t>
            </a:r>
            <a:r>
              <a:rPr lang="en-GB" sz="6200" dirty="0" err="1"/>
              <a:t>Mossi</a:t>
            </a:r>
            <a:r>
              <a:rPr lang="en-GB" sz="6200" dirty="0"/>
              <a:t> (borders of Burkina Faso), and to the south the </a:t>
            </a:r>
            <a:r>
              <a:rPr lang="en-GB" sz="6200" dirty="0" err="1"/>
              <a:t>Fante</a:t>
            </a:r>
            <a:r>
              <a:rPr lang="en-GB" sz="6200" dirty="0"/>
              <a:t> confederation, with the border at the </a:t>
            </a:r>
            <a:r>
              <a:rPr lang="en-GB" sz="6200" dirty="0" err="1"/>
              <a:t>Pra</a:t>
            </a:r>
            <a:r>
              <a:rPr lang="en-GB" sz="6200" dirty="0"/>
              <a:t> river</a:t>
            </a:r>
          </a:p>
          <a:p>
            <a:r>
              <a:rPr lang="en-GB" sz="6200" dirty="0"/>
              <a:t>The Asante army and state structures grew rapidly in this period – levies of people to build roads, serve in the army, etc. The main road from Kumasi to Cape Coast today remains the old military road built by the Asante.</a:t>
            </a:r>
            <a:endParaRPr lang="en-GB" sz="6200" dirty="0">
              <a:effectLst/>
            </a:endParaRPr>
          </a:p>
          <a:p>
            <a:r>
              <a:rPr lang="en-GB" sz="6200" dirty="0"/>
              <a:t>1764-1777: Asante’s ruler, Osei Kwadwo, brings in a meritocratic system for the appointment of officials</a:t>
            </a:r>
            <a:endParaRPr lang="en-GB" sz="6200" dirty="0">
              <a:effectLst/>
            </a:endParaRPr>
          </a:p>
          <a:p>
            <a:endParaRPr lang="en-GB" dirty="0">
              <a:effectLst/>
            </a:endParaRPr>
          </a:p>
          <a:p>
            <a:endParaRPr lang="en-GB" dirty="0"/>
          </a:p>
        </p:txBody>
      </p:sp>
    </p:spTree>
    <p:extLst>
      <p:ext uri="{BB962C8B-B14F-4D97-AF65-F5344CB8AC3E}">
        <p14:creationId xmlns:p14="http://schemas.microsoft.com/office/powerpoint/2010/main" val="380078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06E9-532C-4CDA-BA4A-53CF2A12ADF9}"/>
              </a:ext>
            </a:extLst>
          </p:cNvPr>
          <p:cNvSpPr>
            <a:spLocks noGrp="1"/>
          </p:cNvSpPr>
          <p:nvPr>
            <p:ph type="title"/>
          </p:nvPr>
        </p:nvSpPr>
        <p:spPr/>
        <p:txBody>
          <a:bodyPr/>
          <a:lstStyle/>
          <a:p>
            <a:r>
              <a:rPr lang="en-GB" dirty="0"/>
              <a:t>Asante timeline (2)</a:t>
            </a:r>
          </a:p>
        </p:txBody>
      </p:sp>
      <p:sp>
        <p:nvSpPr>
          <p:cNvPr id="3" name="Content Placeholder 2">
            <a:extLst>
              <a:ext uri="{FF2B5EF4-FFF2-40B4-BE49-F238E27FC236}">
                <a16:creationId xmlns:a16="http://schemas.microsoft.com/office/drawing/2014/main" id="{8E15810B-CE87-4F35-9736-EB7902E10C60}"/>
              </a:ext>
            </a:extLst>
          </p:cNvPr>
          <p:cNvSpPr>
            <a:spLocks noGrp="1"/>
          </p:cNvSpPr>
          <p:nvPr>
            <p:ph idx="1"/>
          </p:nvPr>
        </p:nvSpPr>
        <p:spPr/>
        <p:txBody>
          <a:bodyPr>
            <a:normAutofit fontScale="77500" lnSpcReduction="20000"/>
          </a:bodyPr>
          <a:lstStyle/>
          <a:p>
            <a:r>
              <a:rPr lang="en-GB" dirty="0"/>
              <a:t>1806: Asante begins a cycle of perpetual warfare and expansion, which continues until the end of the precolonial era in 1896. It begins with wars against the </a:t>
            </a:r>
            <a:r>
              <a:rPr lang="en-GB" dirty="0" err="1"/>
              <a:t>Fante</a:t>
            </a:r>
            <a:r>
              <a:rPr lang="en-GB" dirty="0"/>
              <a:t> at the coast, who had refused to release two rebels, sheltered by the British at Cape Coast.</a:t>
            </a:r>
          </a:p>
          <a:p>
            <a:r>
              <a:rPr lang="en-GB" dirty="0">
                <a:effectLst/>
              </a:rPr>
              <a:t>Throughout the 19</a:t>
            </a:r>
            <a:r>
              <a:rPr lang="en-GB" baseline="30000" dirty="0">
                <a:effectLst/>
              </a:rPr>
              <a:t>th</a:t>
            </a:r>
            <a:r>
              <a:rPr lang="en-GB" dirty="0">
                <a:effectLst/>
              </a:rPr>
              <a:t> century, one of Asante’s main trading routes is the </a:t>
            </a:r>
            <a:r>
              <a:rPr lang="en-GB" dirty="0" err="1">
                <a:effectLst/>
              </a:rPr>
              <a:t>kolanut</a:t>
            </a:r>
            <a:r>
              <a:rPr lang="en-GB" dirty="0">
                <a:effectLst/>
              </a:rPr>
              <a:t> trade to Kano in northern Nigeria, in return for indigo-dyed cloth and other goods in the trans-Saharan trade</a:t>
            </a:r>
          </a:p>
          <a:p>
            <a:r>
              <a:rPr lang="en-GB" dirty="0"/>
              <a:t>1817: British interest in Ashanti has grown and they send Thomas </a:t>
            </a:r>
            <a:r>
              <a:rPr lang="en-GB" dirty="0" err="1"/>
              <a:t>Bowdich</a:t>
            </a:r>
            <a:r>
              <a:rPr lang="en-GB" dirty="0"/>
              <a:t> as an envoy to Kumasi, who writes a book about it.</a:t>
            </a:r>
            <a:endParaRPr lang="en-GB" dirty="0">
              <a:effectLst/>
            </a:endParaRPr>
          </a:p>
          <a:p>
            <a:r>
              <a:rPr lang="en-GB" dirty="0"/>
              <a:t>1823: The British under Sir Charles </a:t>
            </a:r>
            <a:r>
              <a:rPr lang="en-GB" dirty="0" err="1"/>
              <a:t>MacCarthy</a:t>
            </a:r>
            <a:r>
              <a:rPr lang="en-GB" dirty="0"/>
              <a:t> attack Kumasi but are defeated.</a:t>
            </a:r>
            <a:endParaRPr lang="en-GB" dirty="0">
              <a:effectLst/>
            </a:endParaRPr>
          </a:p>
          <a:p>
            <a:r>
              <a:rPr lang="en-GB" dirty="0"/>
              <a:t>1831: Peace treaty signed with the </a:t>
            </a:r>
            <a:r>
              <a:rPr lang="en-GB" dirty="0" err="1"/>
              <a:t>Britush</a:t>
            </a:r>
            <a:r>
              <a:rPr lang="en-GB" dirty="0"/>
              <a:t> for 30 years with the </a:t>
            </a:r>
            <a:r>
              <a:rPr lang="en-GB" dirty="0" err="1"/>
              <a:t>Pra</a:t>
            </a:r>
            <a:r>
              <a:rPr lang="en-GB" dirty="0"/>
              <a:t> river the border.</a:t>
            </a:r>
            <a:endParaRPr lang="en-GB" dirty="0">
              <a:effectLst/>
            </a:endParaRPr>
          </a:p>
          <a:p>
            <a:r>
              <a:rPr lang="en-GB" dirty="0"/>
              <a:t>Anglo-Ashanti wars follow in 1863 and 1874, with each time it ending in stalemate – although in the latter case Kumasi was occupied and the palace burnt</a:t>
            </a:r>
            <a:endParaRPr lang="en-GB" dirty="0">
              <a:effectLst/>
            </a:endParaRPr>
          </a:p>
          <a:p>
            <a:r>
              <a:rPr lang="en-GB" dirty="0"/>
              <a:t>1895: Asante refuses to become a British protectorate</a:t>
            </a:r>
            <a:endParaRPr lang="en-GB" dirty="0">
              <a:effectLst/>
            </a:endParaRPr>
          </a:p>
          <a:p>
            <a:endParaRPr lang="en-GB" dirty="0"/>
          </a:p>
        </p:txBody>
      </p:sp>
    </p:spTree>
    <p:extLst>
      <p:ext uri="{BB962C8B-B14F-4D97-AF65-F5344CB8AC3E}">
        <p14:creationId xmlns:p14="http://schemas.microsoft.com/office/powerpoint/2010/main" val="291701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large brick building&#10;&#10;Description automatically generated">
            <a:extLst>
              <a:ext uri="{FF2B5EF4-FFF2-40B4-BE49-F238E27FC236}">
                <a16:creationId xmlns:a16="http://schemas.microsoft.com/office/drawing/2014/main" id="{2A9E33B8-410B-480B-B62A-099093FB636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9189A2E-5520-4DC1-AF78-27BD11914B1E}"/>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Asante contexts: (1) Gold</a:t>
            </a:r>
          </a:p>
        </p:txBody>
      </p:sp>
      <p:sp>
        <p:nvSpPr>
          <p:cNvPr id="3" name="Content Placeholder 2">
            <a:extLst>
              <a:ext uri="{FF2B5EF4-FFF2-40B4-BE49-F238E27FC236}">
                <a16:creationId xmlns:a16="http://schemas.microsoft.com/office/drawing/2014/main" id="{15EECF4D-B752-40DB-937E-EC6945F189CB}"/>
              </a:ext>
            </a:extLst>
          </p:cNvPr>
          <p:cNvSpPr>
            <a:spLocks noGrp="1"/>
          </p:cNvSpPr>
          <p:nvPr>
            <p:ph sz="half" idx="1"/>
          </p:nvPr>
        </p:nvSpPr>
        <p:spPr>
          <a:xfrm>
            <a:off x="7782910" y="5242675"/>
            <a:ext cx="4330262" cy="683284"/>
          </a:xfrm>
        </p:spPr>
        <p:txBody>
          <a:bodyPr vert="horz" lIns="91440" tIns="45720" rIns="91440" bIns="45720" rtlCol="0">
            <a:normAutofit/>
          </a:bodyPr>
          <a:lstStyle/>
          <a:p>
            <a:pPr marL="0" indent="0" algn="ctr">
              <a:buNone/>
            </a:pPr>
            <a:r>
              <a:rPr lang="en-US" sz="2000"/>
              <a:t>Manhyia Palace, Museum of Asante history – Asante, “the kingdom of gold”</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3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AF5CD1-B3C9-4CFD-A004-DEBFC9F502D7}"/>
              </a:ext>
            </a:extLst>
          </p:cNvPr>
          <p:cNvSpPr>
            <a:spLocks noGrp="1"/>
          </p:cNvSpPr>
          <p:nvPr>
            <p:ph type="title"/>
          </p:nvPr>
        </p:nvSpPr>
        <p:spPr/>
        <p:txBody>
          <a:bodyPr/>
          <a:lstStyle/>
          <a:p>
            <a:r>
              <a:rPr lang="en-GB" dirty="0"/>
              <a:t>Gold as currency and power</a:t>
            </a:r>
          </a:p>
        </p:txBody>
      </p:sp>
      <p:sp>
        <p:nvSpPr>
          <p:cNvPr id="6" name="Content Placeholder 5">
            <a:extLst>
              <a:ext uri="{FF2B5EF4-FFF2-40B4-BE49-F238E27FC236}">
                <a16:creationId xmlns:a16="http://schemas.microsoft.com/office/drawing/2014/main" id="{1D96278D-1E47-4612-91C5-5A5CD94992D6}"/>
              </a:ext>
            </a:extLst>
          </p:cNvPr>
          <p:cNvSpPr>
            <a:spLocks noGrp="1"/>
          </p:cNvSpPr>
          <p:nvPr>
            <p:ph idx="1"/>
          </p:nvPr>
        </p:nvSpPr>
        <p:spPr/>
        <p:txBody>
          <a:bodyPr/>
          <a:lstStyle/>
          <a:p>
            <a:r>
              <a:rPr lang="en-GB" dirty="0"/>
              <a:t>The importance of gold in daily life – the enormous number of gold weights produced for daily transactions</a:t>
            </a:r>
          </a:p>
          <a:p>
            <a:r>
              <a:rPr lang="en-GB" dirty="0"/>
              <a:t>The gold trade was central to economic life – gold was the major trade of the “Gold Coast” until 1700, thereafter gold dust was the main currency of the kingdom alongside cowries which were used to trade with neighbouring kingdoms</a:t>
            </a:r>
          </a:p>
          <a:p>
            <a:r>
              <a:rPr lang="en-GB" dirty="0"/>
              <a:t>Asante received much gold as tribute from neighbouring states, and had teams of craftsmen there who worked it into various objects symbolic of royal authority: including the golden stool</a:t>
            </a:r>
          </a:p>
        </p:txBody>
      </p:sp>
    </p:spTree>
    <p:extLst>
      <p:ext uri="{BB962C8B-B14F-4D97-AF65-F5344CB8AC3E}">
        <p14:creationId xmlns:p14="http://schemas.microsoft.com/office/powerpoint/2010/main" val="36313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9FFA-57A9-4DD8-8281-B94928BE8C7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Gold and Power in Asante</a:t>
            </a:r>
          </a:p>
        </p:txBody>
      </p:sp>
      <p:sp>
        <p:nvSpPr>
          <p:cNvPr id="3" name="Content Placeholder 2">
            <a:extLst>
              <a:ext uri="{FF2B5EF4-FFF2-40B4-BE49-F238E27FC236}">
                <a16:creationId xmlns:a16="http://schemas.microsoft.com/office/drawing/2014/main" id="{2FBF7DE9-E882-4F28-8EEF-F12606938593}"/>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hlinkClick r:id="rId2"/>
              </a:rPr>
              <a:t>https://www.metmuseum.org/toah/hd/asan_2/hd_asan_2.htm</a:t>
            </a:r>
            <a:r>
              <a:rPr lang="en-US" sz="2000" dirty="0"/>
              <a:t> – Gold in Asante court arts</a:t>
            </a:r>
          </a:p>
          <a:p>
            <a:endParaRPr lang="en-US" sz="2000" dirty="0"/>
          </a:p>
          <a:p>
            <a:r>
              <a:rPr lang="en-US" sz="2000" dirty="0"/>
              <a:t>R: </a:t>
            </a:r>
            <a:r>
              <a:rPr lang="en-US" sz="2000" dirty="0" err="1"/>
              <a:t>gLeftlden</a:t>
            </a:r>
            <a:r>
              <a:rPr lang="en-US" sz="2000" dirty="0"/>
              <a:t> mask, property of an Asantehene</a:t>
            </a:r>
          </a:p>
          <a:p>
            <a:endParaRPr lang="en-US" sz="2000" dirty="0"/>
          </a:p>
        </p:txBody>
      </p:sp>
      <p:pic>
        <p:nvPicPr>
          <p:cNvPr id="6146" name="Picture 2">
            <a:extLst>
              <a:ext uri="{FF2B5EF4-FFF2-40B4-BE49-F238E27FC236}">
                <a16:creationId xmlns:a16="http://schemas.microsoft.com/office/drawing/2014/main" id="{395D4A6D-33F3-4632-8404-B3033B05F5D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04" r="1408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ADE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30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he Golden Stool. A lost artifact from the Asante people who ...">
            <a:extLst>
              <a:ext uri="{FF2B5EF4-FFF2-40B4-BE49-F238E27FC236}">
                <a16:creationId xmlns:a16="http://schemas.microsoft.com/office/drawing/2014/main" id="{72D5F395-0FBD-4B7A-B4D3-262F641B74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49B13A7-3228-43AB-AD75-29AB0BAD1C5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The Golden Stool</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13299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53B7132-38C3-499C-B771-18063ED32CC7}"/>
              </a:ext>
            </a:extLst>
          </p:cNvPr>
          <p:cNvSpPr>
            <a:spLocks noGrp="1"/>
          </p:cNvSpPr>
          <p:nvPr>
            <p:ph type="title"/>
          </p:nvPr>
        </p:nvSpPr>
        <p:spPr>
          <a:xfrm>
            <a:off x="841248" y="251312"/>
            <a:ext cx="10506456" cy="1010264"/>
          </a:xfrm>
        </p:spPr>
        <p:txBody>
          <a:bodyPr anchor="ctr">
            <a:normAutofit/>
          </a:bodyPr>
          <a:lstStyle/>
          <a:p>
            <a:r>
              <a:rPr lang="en-GB" dirty="0"/>
              <a:t>Asante contexts (2): State structures</a:t>
            </a:r>
          </a:p>
        </p:txBody>
      </p:sp>
      <p:sp>
        <p:nvSpPr>
          <p:cNvPr id="15" name="Rectangle 14">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5">
            <a:extLst>
              <a:ext uri="{FF2B5EF4-FFF2-40B4-BE49-F238E27FC236}">
                <a16:creationId xmlns:a16="http://schemas.microsoft.com/office/drawing/2014/main" id="{44A550F8-D7AB-4353-BBB8-4B0371ED6371}"/>
              </a:ext>
            </a:extLst>
          </p:cNvPr>
          <p:cNvGraphicFramePr>
            <a:graphicFrameLocks noGrp="1"/>
          </p:cNvGraphicFramePr>
          <p:nvPr>
            <p:ph idx="1"/>
            <p:extLst>
              <p:ext uri="{D42A27DB-BD31-4B8C-83A1-F6EECF244321}">
                <p14:modId xmlns:p14="http://schemas.microsoft.com/office/powerpoint/2010/main" val="2464697505"/>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7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02CB70-19F9-407A-AF1B-71C4B9AAAF18}"/>
              </a:ext>
            </a:extLst>
          </p:cNvPr>
          <p:cNvSpPr>
            <a:spLocks noGrp="1"/>
          </p:cNvSpPr>
          <p:nvPr>
            <p:ph type="title"/>
          </p:nvPr>
        </p:nvSpPr>
        <p:spPr>
          <a:xfrm>
            <a:off x="621792" y="1161288"/>
            <a:ext cx="3602736" cy="4526280"/>
          </a:xfrm>
        </p:spPr>
        <p:txBody>
          <a:bodyPr>
            <a:normAutofit/>
          </a:bodyPr>
          <a:lstStyle/>
          <a:p>
            <a:r>
              <a:rPr lang="en-GB" sz="4000"/>
              <a:t>State structure, continued:</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1A06776-7D18-44C4-81F5-ED5A93D7D870}"/>
              </a:ext>
            </a:extLst>
          </p:cNvPr>
          <p:cNvSpPr>
            <a:spLocks noGrp="1"/>
          </p:cNvSpPr>
          <p:nvPr>
            <p:ph idx="1"/>
          </p:nvPr>
        </p:nvSpPr>
        <p:spPr>
          <a:xfrm>
            <a:off x="5434149" y="932688"/>
            <a:ext cx="5916603" cy="4992624"/>
          </a:xfrm>
        </p:spPr>
        <p:txBody>
          <a:bodyPr anchor="ctr">
            <a:normAutofit/>
          </a:bodyPr>
          <a:lstStyle/>
          <a:p>
            <a:r>
              <a:rPr lang="en-GB" sz="2000"/>
              <a:t>There was a national assembly, the Asantemanhyiamu, of 200 elder chiefs who took government business and resolved disputes</a:t>
            </a:r>
          </a:p>
          <a:p>
            <a:r>
              <a:rPr lang="en-GB" sz="2000"/>
              <a:t>There was also an inner council, the Ashanti Kotoko, of 18 nobles in Kumasi, who advised the Asantehene</a:t>
            </a:r>
          </a:p>
          <a:p>
            <a:r>
              <a:rPr lang="en-GB" sz="2000"/>
              <a:t>Much of the bureaucracy was run by the </a:t>
            </a:r>
            <a:r>
              <a:rPr lang="en-GB" sz="2000" i="1"/>
              <a:t>Asantehemaa</a:t>
            </a:r>
            <a:r>
              <a:rPr lang="en-GB" sz="2000"/>
              <a:t>, the Queen Mother, who also nominated the successor of the Asantehene.</a:t>
            </a:r>
          </a:p>
          <a:p>
            <a:r>
              <a:rPr lang="en-GB" sz="2000"/>
              <a:t>There were complex systems of taxation, and a treasury which controlled the gold reserves. The foreign affairs department conducted negotiations and treaties with separate offices to deal with the British, Dutch, Arab traders, and other nations</a:t>
            </a:r>
          </a:p>
        </p:txBody>
      </p:sp>
    </p:spTree>
    <p:extLst>
      <p:ext uri="{BB962C8B-B14F-4D97-AF65-F5344CB8AC3E}">
        <p14:creationId xmlns:p14="http://schemas.microsoft.com/office/powerpoint/2010/main" val="264868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6387FE-3826-488E-83C8-55D01619972E}"/>
              </a:ext>
            </a:extLst>
          </p:cNvPr>
          <p:cNvSpPr>
            <a:spLocks noGrp="1"/>
          </p:cNvSpPr>
          <p:nvPr>
            <p:ph type="title"/>
          </p:nvPr>
        </p:nvSpPr>
        <p:spPr>
          <a:xfrm>
            <a:off x="621792" y="1161288"/>
            <a:ext cx="3602736" cy="4526280"/>
          </a:xfrm>
        </p:spPr>
        <p:txBody>
          <a:bodyPr>
            <a:normAutofit/>
          </a:bodyPr>
          <a:lstStyle/>
          <a:p>
            <a:r>
              <a:rPr lang="en-GB" sz="4000"/>
              <a:t>Asante contexts, 3: Between Atlantic and Saharan Trading systems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AB9FA2A-A84C-4601-BBF2-4B2B7BB9795F}"/>
              </a:ext>
            </a:extLst>
          </p:cNvPr>
          <p:cNvSpPr>
            <a:spLocks noGrp="1"/>
          </p:cNvSpPr>
          <p:nvPr>
            <p:ph idx="1"/>
          </p:nvPr>
        </p:nvSpPr>
        <p:spPr>
          <a:xfrm>
            <a:off x="5434149" y="932688"/>
            <a:ext cx="5916603" cy="4992624"/>
          </a:xfrm>
        </p:spPr>
        <p:txBody>
          <a:bodyPr anchor="ctr">
            <a:normAutofit/>
          </a:bodyPr>
          <a:lstStyle/>
          <a:p>
            <a:r>
              <a:rPr lang="en-GB" sz="2000"/>
              <a:t>When the British captured Kumasi in 1874, they found a large library at the Mahnyia palace, with books in many languages including Arabic</a:t>
            </a:r>
          </a:p>
          <a:p>
            <a:r>
              <a:rPr lang="en-GB" sz="2000"/>
              <a:t>Symbolic of Asante’s powerful position at the heart of two trade routes – Atlantic and Saharan</a:t>
            </a:r>
          </a:p>
          <a:p>
            <a:r>
              <a:rPr lang="en-GB" sz="2000"/>
              <a:t>With architecture which shows some Islamic influences but is resolutely Asante</a:t>
            </a:r>
          </a:p>
          <a:p>
            <a:r>
              <a:rPr lang="en-GB" sz="2000"/>
              <a:t>The Atlantic trade is first in gold and then captives; the Saharan trade through Kano goes through the border town of Salaga, which was also a centre for the slave trade</a:t>
            </a:r>
          </a:p>
          <a:p>
            <a:endParaRPr lang="en-GB" sz="2000"/>
          </a:p>
        </p:txBody>
      </p:sp>
    </p:spTree>
    <p:extLst>
      <p:ext uri="{BB962C8B-B14F-4D97-AF65-F5344CB8AC3E}">
        <p14:creationId xmlns:p14="http://schemas.microsoft.com/office/powerpoint/2010/main" val="306011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637A-7692-457E-84BA-8E06C51371E5}"/>
              </a:ext>
            </a:extLst>
          </p:cNvPr>
          <p:cNvSpPr>
            <a:spLocks noGrp="1"/>
          </p:cNvSpPr>
          <p:nvPr>
            <p:ph type="title"/>
          </p:nvPr>
        </p:nvSpPr>
        <p:spPr>
          <a:xfrm>
            <a:off x="838200" y="365125"/>
            <a:ext cx="10515600" cy="1325563"/>
          </a:xfrm>
        </p:spPr>
        <p:txBody>
          <a:bodyPr>
            <a:normAutofit/>
          </a:bodyPr>
          <a:lstStyle/>
          <a:p>
            <a:r>
              <a:rPr lang="en-GB" dirty="0"/>
              <a:t>Overview of Presentation</a:t>
            </a:r>
          </a:p>
        </p:txBody>
      </p:sp>
      <p:graphicFrame>
        <p:nvGraphicFramePr>
          <p:cNvPr id="5" name="Content Placeholder 2">
            <a:extLst>
              <a:ext uri="{FF2B5EF4-FFF2-40B4-BE49-F238E27FC236}">
                <a16:creationId xmlns:a16="http://schemas.microsoft.com/office/drawing/2014/main" id="{E508E6DB-C6E4-4185-9C9E-5DC8C73B567A}"/>
              </a:ext>
            </a:extLst>
          </p:cNvPr>
          <p:cNvGraphicFramePr>
            <a:graphicFrameLocks noGrp="1"/>
          </p:cNvGraphicFramePr>
          <p:nvPr>
            <p:ph idx="1"/>
            <p:extLst>
              <p:ext uri="{D42A27DB-BD31-4B8C-83A1-F6EECF244321}">
                <p14:modId xmlns:p14="http://schemas.microsoft.com/office/powerpoint/2010/main" val="35102625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569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65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2F1EF-2E1C-4C6E-B1C3-C81AE3A55A5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The </a:t>
            </a:r>
            <a:r>
              <a:rPr lang="en-US" sz="3600" dirty="0" err="1">
                <a:solidFill>
                  <a:srgbClr val="FFFFFF"/>
                </a:solidFill>
              </a:rPr>
              <a:t>kolanut</a:t>
            </a:r>
            <a:r>
              <a:rPr lang="en-US" sz="3600" dirty="0">
                <a:solidFill>
                  <a:srgbClr val="FFFFFF"/>
                </a:solidFill>
              </a:rPr>
              <a:t> trade to Kano, northern Nigeria</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nteresting Facts About Kolanuts In Igboland • Connect Nigeria">
            <a:extLst>
              <a:ext uri="{FF2B5EF4-FFF2-40B4-BE49-F238E27FC236}">
                <a16:creationId xmlns:a16="http://schemas.microsoft.com/office/drawing/2014/main" id="{14640367-CBFA-42C9-A5C3-7F529FD1360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9" r="1236"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98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AB9BC2-D97A-4BC9-AA31-E5B84DAD411F}"/>
              </a:ext>
            </a:extLst>
          </p:cNvPr>
          <p:cNvSpPr>
            <a:spLocks noGrp="1"/>
          </p:cNvSpPr>
          <p:nvPr>
            <p:ph type="title"/>
          </p:nvPr>
        </p:nvSpPr>
        <p:spPr>
          <a:xfrm>
            <a:off x="621792" y="1161288"/>
            <a:ext cx="3602736" cy="4526280"/>
          </a:xfrm>
        </p:spPr>
        <p:txBody>
          <a:bodyPr>
            <a:normAutofit/>
          </a:bodyPr>
          <a:lstStyle/>
          <a:p>
            <a:r>
              <a:rPr lang="en-GB" sz="4000"/>
              <a:t>Asante contexts (4): Global Asante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B4ADB4E-CF73-4C66-A316-4D649D16473F}"/>
              </a:ext>
            </a:extLst>
          </p:cNvPr>
          <p:cNvSpPr>
            <a:spLocks noGrp="1"/>
          </p:cNvSpPr>
          <p:nvPr>
            <p:ph idx="1"/>
          </p:nvPr>
        </p:nvSpPr>
        <p:spPr>
          <a:xfrm>
            <a:off x="5434149" y="932688"/>
            <a:ext cx="5916603" cy="4992624"/>
          </a:xfrm>
        </p:spPr>
        <p:txBody>
          <a:bodyPr anchor="ctr">
            <a:normAutofit/>
          </a:bodyPr>
          <a:lstStyle/>
          <a:p>
            <a:r>
              <a:rPr lang="en-GB" sz="2000"/>
              <a:t>The role of the Akan diaspora in the New World is very important (cf Kwasi Konadu)</a:t>
            </a:r>
          </a:p>
          <a:p>
            <a:r>
              <a:rPr lang="en-GB" sz="2000"/>
              <a:t>Akan peoples formed the maroon communities in Jamaica known as the Cormantin, and were instrumental in some of the major slave revolts in the New World, especially Tacky’s War (cf Vincent Brown’s new book)</a:t>
            </a:r>
          </a:p>
          <a:p>
            <a:r>
              <a:rPr lang="en-GB" sz="2000"/>
              <a:t>Their gold mining skills were also in high demand in Brazil in the 18</a:t>
            </a:r>
            <a:r>
              <a:rPr lang="en-GB" sz="2000" baseline="30000"/>
              <a:t>th</a:t>
            </a:r>
            <a:r>
              <a:rPr lang="en-GB" sz="2000"/>
              <a:t> century, with a significant trade from the Gold Coast to the booming gold mines of Minas Gerais</a:t>
            </a:r>
          </a:p>
          <a:p>
            <a:r>
              <a:rPr lang="en-GB" sz="2000"/>
              <a:t>Their cloth was also highly prized in the New World, and some of the Akan-speaking troops of a Brazilian force in the 1640s were specially sent cloths from the Gold Coast region</a:t>
            </a:r>
          </a:p>
        </p:txBody>
      </p:sp>
    </p:spTree>
    <p:extLst>
      <p:ext uri="{BB962C8B-B14F-4D97-AF65-F5344CB8AC3E}">
        <p14:creationId xmlns:p14="http://schemas.microsoft.com/office/powerpoint/2010/main" val="318137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4954-5801-4017-BA34-3974E20DC9F0}"/>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311C6C90-5EE3-45EE-98DA-818B5B0CCA51}"/>
              </a:ext>
            </a:extLst>
          </p:cNvPr>
          <p:cNvSpPr>
            <a:spLocks noGrp="1"/>
          </p:cNvSpPr>
          <p:nvPr>
            <p:ph idx="1"/>
          </p:nvPr>
        </p:nvSpPr>
        <p:spPr/>
        <p:txBody>
          <a:bodyPr/>
          <a:lstStyle/>
          <a:p>
            <a:r>
              <a:rPr lang="en-GB" dirty="0">
                <a:hlinkClick r:id="rId2"/>
              </a:rPr>
              <a:t>https://www.metmuseum.org/toah/hd/asan_1/hd_asan_1.htm</a:t>
            </a:r>
            <a:endParaRPr lang="en-GB" dirty="0">
              <a:hlinkClick r:id="rId3"/>
            </a:endParaRPr>
          </a:p>
          <a:p>
            <a:r>
              <a:rPr lang="en-GB" dirty="0">
                <a:hlinkClick r:id="rId3"/>
              </a:rPr>
              <a:t>https://www.metmuseum.org/toah/hd/asan_2/hd_asan_2.htm</a:t>
            </a:r>
            <a:endParaRPr lang="en-GB" dirty="0"/>
          </a:p>
          <a:p>
            <a:r>
              <a:rPr lang="en-GB" dirty="0">
                <a:hlinkClick r:id="rId4"/>
              </a:rPr>
              <a:t>https://africa.uima.uiowa.edu/peoples/show/Asante</a:t>
            </a:r>
            <a:endParaRPr lang="en-GB" dirty="0"/>
          </a:p>
          <a:p>
            <a:r>
              <a:rPr lang="en-GB" dirty="0">
                <a:hlinkClick r:id="rId5"/>
              </a:rPr>
              <a:t>https://www.ghanaweb.com/GhanaHomePage/history/ashanti.php</a:t>
            </a:r>
            <a:endParaRPr lang="en-GB" dirty="0"/>
          </a:p>
          <a:p>
            <a:r>
              <a:rPr lang="en-GB" dirty="0">
                <a:hlinkClick r:id="rId6"/>
              </a:rPr>
              <a:t>https://www.culturesofwestafrica.com/history-ashanti-empire-colonization/</a:t>
            </a:r>
            <a:endParaRPr lang="en-GB" dirty="0"/>
          </a:p>
        </p:txBody>
      </p:sp>
    </p:spTree>
    <p:extLst>
      <p:ext uri="{BB962C8B-B14F-4D97-AF65-F5344CB8AC3E}">
        <p14:creationId xmlns:p14="http://schemas.microsoft.com/office/powerpoint/2010/main" val="1008812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5587-54BB-4457-B8C3-998D62944B03}"/>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C67FF613-760B-4806-AD11-D2275D7C1D16}"/>
              </a:ext>
            </a:extLst>
          </p:cNvPr>
          <p:cNvSpPr>
            <a:spLocks noGrp="1"/>
          </p:cNvSpPr>
          <p:nvPr>
            <p:ph idx="1"/>
          </p:nvPr>
        </p:nvSpPr>
        <p:spPr/>
        <p:txBody>
          <a:bodyPr/>
          <a:lstStyle/>
          <a:p>
            <a:r>
              <a:rPr lang="en-GB" dirty="0"/>
              <a:t>A. </a:t>
            </a:r>
            <a:r>
              <a:rPr lang="en-GB" dirty="0" err="1"/>
              <a:t>Adu</a:t>
            </a:r>
            <a:r>
              <a:rPr lang="en-GB" dirty="0"/>
              <a:t> </a:t>
            </a:r>
            <a:r>
              <a:rPr lang="en-GB" dirty="0" err="1"/>
              <a:t>Boahen</a:t>
            </a:r>
            <a:r>
              <a:rPr lang="en-GB" dirty="0"/>
              <a:t> et al, </a:t>
            </a:r>
            <a:r>
              <a:rPr lang="en-GB" i="1" dirty="0"/>
              <a:t>The History of Ashanti Kings and </a:t>
            </a:r>
            <a:r>
              <a:rPr lang="en-GB" i="1" dirty="0" err="1"/>
              <a:t>thr</a:t>
            </a:r>
            <a:r>
              <a:rPr lang="en-GB" i="1" dirty="0"/>
              <a:t> Whole Country Itself…</a:t>
            </a:r>
            <a:r>
              <a:rPr lang="en-GB" dirty="0"/>
              <a:t>by Nana Agyeman Prempeh I</a:t>
            </a:r>
          </a:p>
          <a:p>
            <a:r>
              <a:rPr lang="en-GB" dirty="0"/>
              <a:t>Kwasi Konadu, </a:t>
            </a:r>
            <a:r>
              <a:rPr lang="en-GB" i="1" dirty="0"/>
              <a:t>The Akan Diaspora</a:t>
            </a:r>
            <a:endParaRPr lang="en-GB" dirty="0"/>
          </a:p>
          <a:p>
            <a:r>
              <a:rPr lang="en-GB" dirty="0"/>
              <a:t>TC </a:t>
            </a:r>
            <a:r>
              <a:rPr lang="en-GB" dirty="0" err="1"/>
              <a:t>McCaskie</a:t>
            </a:r>
            <a:r>
              <a:rPr lang="en-GB" dirty="0"/>
              <a:t>, </a:t>
            </a:r>
            <a:r>
              <a:rPr lang="en-GB" i="1" dirty="0"/>
              <a:t>State and Society in Precolonial Asante</a:t>
            </a:r>
          </a:p>
          <a:p>
            <a:r>
              <a:rPr lang="en-GB" dirty="0"/>
              <a:t>Ivor Wilks, </a:t>
            </a:r>
            <a:r>
              <a:rPr lang="en-GB" i="1" dirty="0"/>
              <a:t>Asante in the Nineteenth Century</a:t>
            </a:r>
            <a:endParaRPr lang="en-GB" dirty="0"/>
          </a:p>
        </p:txBody>
      </p:sp>
    </p:spTree>
    <p:extLst>
      <p:ext uri="{BB962C8B-B14F-4D97-AF65-F5344CB8AC3E}">
        <p14:creationId xmlns:p14="http://schemas.microsoft.com/office/powerpoint/2010/main" val="244700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pire of Ghana">
            <a:extLst>
              <a:ext uri="{FF2B5EF4-FFF2-40B4-BE49-F238E27FC236}">
                <a16:creationId xmlns:a16="http://schemas.microsoft.com/office/drawing/2014/main" id="{27BB6E12-E5BC-4A17-8682-B8C65395E1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4477"/>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029" name="Right Triangle 7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7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60B40-99E0-4DB3-AC7E-CD10F6645C1C}"/>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a:t>Asante Empire in the 18</a:t>
            </a:r>
            <a:r>
              <a:rPr lang="en-US" sz="8000" baseline="30000"/>
              <a:t>th</a:t>
            </a:r>
            <a:r>
              <a:rPr lang="en-US" sz="8000"/>
              <a:t> Century</a:t>
            </a:r>
          </a:p>
        </p:txBody>
      </p:sp>
    </p:spTree>
    <p:extLst>
      <p:ext uri="{BB962C8B-B14F-4D97-AF65-F5344CB8AC3E}">
        <p14:creationId xmlns:p14="http://schemas.microsoft.com/office/powerpoint/2010/main" val="89521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B648-1458-4542-BCB7-BD6874EB0DE4}"/>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sz="4100"/>
              <a:t>Material Culture and Teaching Asante History: Asante gold weights</a:t>
            </a:r>
          </a:p>
        </p:txBody>
      </p:sp>
      <p:sp>
        <p:nvSpPr>
          <p:cNvPr id="4" name="Text Placeholder 3">
            <a:extLst>
              <a:ext uri="{FF2B5EF4-FFF2-40B4-BE49-F238E27FC236}">
                <a16:creationId xmlns:a16="http://schemas.microsoft.com/office/drawing/2014/main" id="{5FEB7DFE-2A16-45E6-A34F-992EA253A153}"/>
              </a:ext>
            </a:extLst>
          </p:cNvPr>
          <p:cNvSpPr>
            <a:spLocks noGrp="1"/>
          </p:cNvSpPr>
          <p:nvPr>
            <p:ph type="body" sz="half" idx="2"/>
          </p:nvPr>
        </p:nvSpPr>
        <p:spPr>
          <a:xfrm>
            <a:off x="8174735" y="4571999"/>
            <a:ext cx="3377184" cy="1645921"/>
          </a:xfrm>
          <a:noFill/>
        </p:spPr>
        <p:txBody>
          <a:bodyPr vert="horz" lIns="91440" tIns="45720" rIns="91440" bIns="45720" rtlCol="0">
            <a:normAutofit/>
          </a:bodyPr>
          <a:lstStyle/>
          <a:p>
            <a:r>
              <a:rPr lang="en-US" sz="2000"/>
              <a:t>Equestrian statue, Brooklyn Museum 81.168.1</a:t>
            </a:r>
          </a:p>
        </p:txBody>
      </p:sp>
      <p:pic>
        <p:nvPicPr>
          <p:cNvPr id="2050" name="Picture 2" descr="File:Brooklyn-Museum 81.168.1 Equestrian-Figure Gold-Weight ...">
            <a:extLst>
              <a:ext uri="{FF2B5EF4-FFF2-40B4-BE49-F238E27FC236}">
                <a16:creationId xmlns:a16="http://schemas.microsoft.com/office/drawing/2014/main" id="{3D2B78BD-91F9-45BE-821E-EB864A9D093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451" r="5643" b="1"/>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7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44FB-FC85-48AE-90F9-40B892F8B18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a:t>Natural history</a:t>
            </a:r>
          </a:p>
        </p:txBody>
      </p:sp>
      <p:sp>
        <p:nvSpPr>
          <p:cNvPr id="4" name="Text Placeholder 3">
            <a:extLst>
              <a:ext uri="{FF2B5EF4-FFF2-40B4-BE49-F238E27FC236}">
                <a16:creationId xmlns:a16="http://schemas.microsoft.com/office/drawing/2014/main" id="{7E5E14DA-E07A-446A-ABE7-2375B51EBD54}"/>
              </a:ext>
            </a:extLst>
          </p:cNvPr>
          <p:cNvSpPr>
            <a:spLocks noGrp="1"/>
          </p:cNvSpPr>
          <p:nvPr>
            <p:ph type="body" sz="half" idx="2"/>
          </p:nvPr>
        </p:nvSpPr>
        <p:spPr>
          <a:xfrm>
            <a:off x="838200" y="1825625"/>
            <a:ext cx="3797807" cy="4351338"/>
          </a:xfrm>
        </p:spPr>
        <p:txBody>
          <a:bodyPr vert="horz" lIns="91440" tIns="45720" rIns="91440" bIns="45720" rtlCol="0">
            <a:normAutofit/>
          </a:bodyPr>
          <a:lstStyle/>
          <a:p>
            <a:r>
              <a:rPr lang="en-US" sz="2000" dirty="0"/>
              <a:t>Scorpion gold weight</a:t>
            </a:r>
          </a:p>
          <a:p>
            <a:pPr indent="-228600">
              <a:buFont typeface="Arial" panose="020B0604020202020204" pitchFamily="34" charset="0"/>
              <a:buChar char="•"/>
            </a:pPr>
            <a:endParaRPr lang="en-US" sz="2000" dirty="0"/>
          </a:p>
          <a:p>
            <a:endParaRPr lang="en-US" sz="2000" dirty="0"/>
          </a:p>
          <a:p>
            <a:r>
              <a:rPr lang="en-US" sz="2000" dirty="0"/>
              <a:t>Brooklyn Museum of Art 88.192.66</a:t>
            </a:r>
          </a:p>
        </p:txBody>
      </p:sp>
      <p:pic>
        <p:nvPicPr>
          <p:cNvPr id="3074" name="Picture 2">
            <a:extLst>
              <a:ext uri="{FF2B5EF4-FFF2-40B4-BE49-F238E27FC236}">
                <a16:creationId xmlns:a16="http://schemas.microsoft.com/office/drawing/2014/main" id="{752EE185-D155-4D82-8DA6-42233F716AE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907" r="1" b="1"/>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1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2775-3975-495E-A59D-2721086BEAAA}"/>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4400"/>
              <a:t>Warfare</a:t>
            </a:r>
          </a:p>
        </p:txBody>
      </p:sp>
      <p:pic>
        <p:nvPicPr>
          <p:cNvPr id="4098" name="Picture 2">
            <a:extLst>
              <a:ext uri="{FF2B5EF4-FFF2-40B4-BE49-F238E27FC236}">
                <a16:creationId xmlns:a16="http://schemas.microsoft.com/office/drawing/2014/main" id="{69DC8AD1-A1CD-4056-8D71-EB094C3D7A9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14" r="476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AD4E8F9-E992-4F20-928F-58B7012BC45A}"/>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US" sz="2400" dirty="0"/>
              <a:t>Sword gold weight</a:t>
            </a:r>
          </a:p>
          <a:p>
            <a:r>
              <a:rPr lang="en-US" sz="2400" dirty="0"/>
              <a:t>Brooklyn Museum of Art, 74.218.24</a:t>
            </a:r>
          </a:p>
        </p:txBody>
      </p:sp>
    </p:spTree>
    <p:extLst>
      <p:ext uri="{BB962C8B-B14F-4D97-AF65-F5344CB8AC3E}">
        <p14:creationId xmlns:p14="http://schemas.microsoft.com/office/powerpoint/2010/main" val="253883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A7D0-5A94-4C8D-8A01-19BAF8948B15}"/>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sz="4400" dirty="0" err="1"/>
              <a:t>Symvbolic</a:t>
            </a:r>
            <a:r>
              <a:rPr lang="en-US" sz="4400" dirty="0"/>
              <a:t> worldviews</a:t>
            </a:r>
          </a:p>
        </p:txBody>
      </p:sp>
      <p:sp>
        <p:nvSpPr>
          <p:cNvPr id="4" name="Text Placeholder 3">
            <a:extLst>
              <a:ext uri="{FF2B5EF4-FFF2-40B4-BE49-F238E27FC236}">
                <a16:creationId xmlns:a16="http://schemas.microsoft.com/office/drawing/2014/main" id="{D192727D-0F2C-4958-92F5-3681538CA0E0}"/>
              </a:ext>
            </a:extLst>
          </p:cNvPr>
          <p:cNvSpPr>
            <a:spLocks noGrp="1"/>
          </p:cNvSpPr>
          <p:nvPr>
            <p:ph type="body" sz="half" idx="2"/>
          </p:nvPr>
        </p:nvSpPr>
        <p:spPr>
          <a:xfrm>
            <a:off x="648930" y="2438400"/>
            <a:ext cx="5127029" cy="3785419"/>
          </a:xfrm>
        </p:spPr>
        <p:txBody>
          <a:bodyPr vert="horz" lIns="91440" tIns="45720" rIns="91440" bIns="45720" rtlCol="0">
            <a:normAutofit/>
          </a:bodyPr>
          <a:lstStyle/>
          <a:p>
            <a:r>
              <a:rPr lang="en-US" sz="2400" dirty="0"/>
              <a:t>Sankofa bird</a:t>
            </a:r>
          </a:p>
          <a:p>
            <a:r>
              <a:rPr lang="en-US" sz="2400" dirty="0"/>
              <a:t>Metropolitan Museum of Art, </a:t>
            </a:r>
            <a:r>
              <a:rPr lang="en-US" sz="2400" dirty="0" err="1"/>
              <a:t>Wikicommons</a:t>
            </a:r>
            <a:r>
              <a:rPr lang="en-US" sz="2400" dirty="0"/>
              <a:t>, </a:t>
            </a:r>
          </a:p>
          <a:p>
            <a:r>
              <a:rPr lang="en-US" sz="2400" dirty="0">
                <a:hlinkClick r:id="rId2"/>
              </a:rPr>
              <a:t>https://commons.wikimedia.org/w/index.php?search=sankofa&amp;title=Special%3ASearch&amp;go=Go&amp;ns0=1&amp;ns6=1&amp;ns12=1&amp;ns14=1&amp;ns100=1&amp;ns106=1#/media/File:Gold_Weight-_Bird_(Sankofa)_MET_DP102133.jpg</a:t>
            </a:r>
            <a:endParaRPr lang="en-US" sz="2400" dirty="0"/>
          </a:p>
        </p:txBody>
      </p:sp>
      <p:pic>
        <p:nvPicPr>
          <p:cNvPr id="5122" name="Picture 2">
            <a:extLst>
              <a:ext uri="{FF2B5EF4-FFF2-40B4-BE49-F238E27FC236}">
                <a16:creationId xmlns:a16="http://schemas.microsoft.com/office/drawing/2014/main" id="{C32E2CE4-2492-4B9D-9366-88EAE4510D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19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9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F8CA6C-1A62-4632-B6AB-D2E53E6F00E6}"/>
              </a:ext>
            </a:extLst>
          </p:cNvPr>
          <p:cNvSpPr>
            <a:spLocks noGrp="1"/>
          </p:cNvSpPr>
          <p:nvPr>
            <p:ph type="title"/>
          </p:nvPr>
        </p:nvSpPr>
        <p:spPr/>
        <p:txBody>
          <a:bodyPr/>
          <a:lstStyle/>
          <a:p>
            <a:r>
              <a:rPr lang="en-GB"/>
              <a:t>And then Kente cloth…</a:t>
            </a:r>
            <a:endParaRPr lang="en-GB" dirty="0"/>
          </a:p>
        </p:txBody>
      </p:sp>
      <p:pic>
        <p:nvPicPr>
          <p:cNvPr id="10242" name="Picture 2" descr="Woman's Kente Cloth | Detroit Institute of Arts Museum">
            <a:extLst>
              <a:ext uri="{FF2B5EF4-FFF2-40B4-BE49-F238E27FC236}">
                <a16:creationId xmlns:a16="http://schemas.microsoft.com/office/drawing/2014/main" id="{EB17BFA4-55B9-4AC1-BE03-1D040C5E6C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4247" b="7518"/>
          <a:stretch>
            <a:fillRect/>
          </a:stretch>
        </p:blipFill>
        <p:spPr bwMode="auto">
          <a:xfrm>
            <a:off x="0" y="1748075"/>
            <a:ext cx="7442824" cy="4744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BEE1F924-6834-4E4F-90EC-D1DD7DF7AA67}"/>
              </a:ext>
            </a:extLst>
          </p:cNvPr>
          <p:cNvSpPr>
            <a:spLocks noGrp="1"/>
          </p:cNvSpPr>
          <p:nvPr>
            <p:ph sz="half" idx="2"/>
          </p:nvPr>
        </p:nvSpPr>
        <p:spPr>
          <a:xfrm>
            <a:off x="7559040" y="1825625"/>
            <a:ext cx="3794760" cy="4351338"/>
          </a:xfrm>
        </p:spPr>
        <p:txBody>
          <a:bodyPr/>
          <a:lstStyle/>
          <a:p>
            <a:pPr marL="0" indent="0">
              <a:buNone/>
            </a:pPr>
            <a:r>
              <a:rPr lang="en-GB" dirty="0"/>
              <a:t>Woman’s </a:t>
            </a:r>
            <a:r>
              <a:rPr lang="en-GB" dirty="0" err="1"/>
              <a:t>Kente</a:t>
            </a:r>
            <a:r>
              <a:rPr lang="en-GB" dirty="0"/>
              <a:t> cloth, </a:t>
            </a:r>
          </a:p>
          <a:p>
            <a:pPr marL="0" indent="0">
              <a:buNone/>
            </a:pPr>
            <a:r>
              <a:rPr lang="en-GB" dirty="0"/>
              <a:t>Detroit Institute of Art</a:t>
            </a:r>
          </a:p>
        </p:txBody>
      </p:sp>
    </p:spTree>
    <p:extLst>
      <p:ext uri="{BB962C8B-B14F-4D97-AF65-F5344CB8AC3E}">
        <p14:creationId xmlns:p14="http://schemas.microsoft.com/office/powerpoint/2010/main" val="4914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9F134D-255E-47E1-B0D4-D8CD2E1EDB62}"/>
              </a:ext>
            </a:extLst>
          </p:cNvPr>
          <p:cNvSpPr>
            <a:spLocks noGrp="1"/>
          </p:cNvSpPr>
          <p:nvPr>
            <p:ph type="title"/>
          </p:nvPr>
        </p:nvSpPr>
        <p:spPr/>
        <p:txBody>
          <a:bodyPr/>
          <a:lstStyle/>
          <a:p>
            <a:r>
              <a:rPr lang="en-GB" dirty="0"/>
              <a:t>Sankofa birds…</a:t>
            </a:r>
          </a:p>
        </p:txBody>
      </p:sp>
      <p:sp>
        <p:nvSpPr>
          <p:cNvPr id="6" name="Content Placeholder 5">
            <a:extLst>
              <a:ext uri="{FF2B5EF4-FFF2-40B4-BE49-F238E27FC236}">
                <a16:creationId xmlns:a16="http://schemas.microsoft.com/office/drawing/2014/main" id="{6B2A9CF8-904C-4C6E-923C-25516D38634C}"/>
              </a:ext>
            </a:extLst>
          </p:cNvPr>
          <p:cNvSpPr>
            <a:spLocks noGrp="1"/>
          </p:cNvSpPr>
          <p:nvPr>
            <p:ph idx="1"/>
          </p:nvPr>
        </p:nvSpPr>
        <p:spPr/>
        <p:txBody>
          <a:bodyPr>
            <a:normAutofit fontScale="92500"/>
          </a:bodyPr>
          <a:lstStyle/>
          <a:p>
            <a:endParaRPr lang="en-GB" dirty="0"/>
          </a:p>
          <a:p>
            <a:r>
              <a:rPr lang="en-GB" dirty="0"/>
              <a:t>The Sankofa represents a bird with its head turned backwards with its feet facing forwards</a:t>
            </a:r>
          </a:p>
          <a:p>
            <a:endParaRPr lang="en-GB" dirty="0"/>
          </a:p>
          <a:p>
            <a:r>
              <a:rPr lang="en-GB" dirty="0"/>
              <a:t>Sankofa is often associated with the proverb, “</a:t>
            </a:r>
            <a:r>
              <a:rPr lang="en-GB" i="1" dirty="0"/>
              <a:t>Se wo were fi </a:t>
            </a:r>
            <a:r>
              <a:rPr lang="en-GB" i="1" dirty="0" err="1"/>
              <a:t>na</a:t>
            </a:r>
            <a:r>
              <a:rPr lang="en-GB" i="1" dirty="0"/>
              <a:t> </a:t>
            </a:r>
            <a:r>
              <a:rPr lang="en-GB" i="1" dirty="0" err="1"/>
              <a:t>wosankofa</a:t>
            </a:r>
            <a:r>
              <a:rPr lang="en-GB" i="1" dirty="0"/>
              <a:t> a </a:t>
            </a:r>
            <a:r>
              <a:rPr lang="en-GB" i="1" dirty="0" err="1"/>
              <a:t>yenkyi</a:t>
            </a:r>
            <a:r>
              <a:rPr lang="en-GB" dirty="0"/>
              <a:t>," which translates as: "It is not wrong to go back for that which you have forgotten</a:t>
            </a:r>
          </a:p>
          <a:p>
            <a:endParaRPr lang="en-GB" dirty="0"/>
          </a:p>
          <a:p>
            <a:r>
              <a:rPr lang="en-GB" dirty="0"/>
              <a:t>Widely found in </a:t>
            </a:r>
            <a:r>
              <a:rPr lang="en-GB" dirty="0" err="1"/>
              <a:t>goldweights</a:t>
            </a:r>
            <a:r>
              <a:rPr lang="en-GB" dirty="0"/>
              <a:t>, which shows how far proverbs, material culture/economy, and the natural world intersect in Asante worldviews</a:t>
            </a:r>
          </a:p>
        </p:txBody>
      </p:sp>
    </p:spTree>
    <p:extLst>
      <p:ext uri="{BB962C8B-B14F-4D97-AF65-F5344CB8AC3E}">
        <p14:creationId xmlns:p14="http://schemas.microsoft.com/office/powerpoint/2010/main" val="3085122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D2B30D096224DB1E599ED25847AF5" ma:contentTypeVersion="10" ma:contentTypeDescription="Create a new document." ma:contentTypeScope="" ma:versionID="742299371ddcdf7bea9966f6a18037f6">
  <xsd:schema xmlns:xsd="http://www.w3.org/2001/XMLSchema" xmlns:xs="http://www.w3.org/2001/XMLSchema" xmlns:p="http://schemas.microsoft.com/office/2006/metadata/properties" xmlns:ns3="961035b4-6f06-45a7-ad24-1616f1388e99" targetNamespace="http://schemas.microsoft.com/office/2006/metadata/properties" ma:root="true" ma:fieldsID="50ef02f21c4f641c8c860620b0487fff" ns3:_="">
    <xsd:import namespace="961035b4-6f06-45a7-ad24-1616f1388e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035b4-6f06-45a7-ad24-1616f1388e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437514-FF42-4BE9-BA63-21DB461433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035b4-6f06-45a7-ad24-1616f1388e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9C13E3-E5F2-4A38-8789-3D24DA3503D8}">
  <ds:schemaRefs>
    <ds:schemaRef ds:uri="http://schemas.microsoft.com/sharepoint/v3/contenttype/forms"/>
  </ds:schemaRefs>
</ds:datastoreItem>
</file>

<file path=customXml/itemProps3.xml><?xml version="1.0" encoding="utf-8"?>
<ds:datastoreItem xmlns:ds="http://schemas.openxmlformats.org/officeDocument/2006/customXml" ds:itemID="{9F46656F-62BE-4C41-A116-83F993EAEA11}">
  <ds:schemaRefs>
    <ds:schemaRef ds:uri="http://schemas.microsoft.com/office/infopath/2007/PartnerControls"/>
    <ds:schemaRef ds:uri="http://purl.org/dc/elements/1.1/"/>
    <ds:schemaRef ds:uri="http://schemas.microsoft.com/office/2006/metadata/properties"/>
    <ds:schemaRef ds:uri="961035b4-6f06-45a7-ad24-1616f1388e9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TotalTime>
  <Words>1525</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West Africa:  The Asante Empire</vt:lpstr>
      <vt:lpstr>Overview of Presentation</vt:lpstr>
      <vt:lpstr>Asante Empire in the 18th Century</vt:lpstr>
      <vt:lpstr>Material Culture and Teaching Asante History: Asante gold weights</vt:lpstr>
      <vt:lpstr>Natural history</vt:lpstr>
      <vt:lpstr>Warfare</vt:lpstr>
      <vt:lpstr>Symvbolic worldviews</vt:lpstr>
      <vt:lpstr>And then Kente cloth…</vt:lpstr>
      <vt:lpstr>Sankofa birds…</vt:lpstr>
      <vt:lpstr>Asante Empire: Timeline and Overview</vt:lpstr>
      <vt:lpstr>Asante timeline (1)</vt:lpstr>
      <vt:lpstr>Asante timeline (2)</vt:lpstr>
      <vt:lpstr>Asante contexts: (1) Gold</vt:lpstr>
      <vt:lpstr>Gold as currency and power</vt:lpstr>
      <vt:lpstr>Gold and Power in Asante</vt:lpstr>
      <vt:lpstr>The Golden Stool</vt:lpstr>
      <vt:lpstr>Asante contexts (2): State structures</vt:lpstr>
      <vt:lpstr>State structure, continued:</vt:lpstr>
      <vt:lpstr>Asante contexts, 3: Between Atlantic and Saharan Trading systems</vt:lpstr>
      <vt:lpstr>The kolanut trade to Kano, northern Nigeria</vt:lpstr>
      <vt:lpstr>Asante contexts (4): Global Asante</vt:lpstr>
      <vt:lpstr>Resources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Africa:  The Asante Empire</dc:title>
  <dc:creator>Green, Toby</dc:creator>
  <cp:lastModifiedBy>Green, Toby</cp:lastModifiedBy>
  <cp:revision>9</cp:revision>
  <dcterms:created xsi:type="dcterms:W3CDTF">2020-05-09T08:22:29Z</dcterms:created>
  <dcterms:modified xsi:type="dcterms:W3CDTF">2020-05-10T09:22:34Z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0x010100D8BD2B30D096224DB1E599ED25847AF5</vt:lpwstr>
  </property>
</Properties>
</file>